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FA88E93-F88F-4382-9B5C-F03065EE1FDD}">
  <a:tblStyle styleId="{3FA88E93-F88F-4382-9B5C-F03065EE1FDD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7E7"/>
          </a:solidFill>
        </a:fill>
      </a:tcStyle>
    </a:wholeTbl>
    <a:band1H>
      <a:tcTxStyle/>
      <a:tcStyle>
        <a:fill>
          <a:solidFill>
            <a:srgbClr val="CDCDCD"/>
          </a:solidFill>
        </a:fill>
      </a:tcStyle>
    </a:band1H>
    <a:band2H>
      <a:tcTxStyle/>
    </a:band2H>
    <a:band1V>
      <a:tcTxStyle/>
      <a:tcStyle>
        <a:fill>
          <a:solidFill>
            <a:srgbClr val="CDCDCD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:notes"/>
          <p:cNvSpPr txBox="1"/>
          <p:nvPr>
            <p:ph idx="3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accen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695325" y="1989137"/>
            <a:ext cx="9001125" cy="2879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b="1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695325" y="4868863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tto chiave 01">
  <p:cSld name="Concetto chiave 01">
    <p:bg>
      <p:bgPr>
        <a:solidFill>
          <a:schemeClr val="dk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ctr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4000"/>
              <a:buFont typeface="Verdana"/>
              <a:buNone/>
              <a:defRPr b="1" sz="4000">
                <a:solidFill>
                  <a:srgbClr val="50505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cetto chiave 02">
  <p:cSld name="Concetto chiave 02">
    <p:bg>
      <p:bgPr>
        <a:solidFill>
          <a:schemeClr val="lt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type="ctrTitle"/>
          </p:nvPr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b="1" sz="4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la">
  <p:cSld name="Tabella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695325" y="549275"/>
            <a:ext cx="5040000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6456675" y="549276"/>
            <a:ext cx="5040000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3333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esto + 1 Immagine">
  <p:cSld name="2_Testo + 1 Immagine"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695325" y="549275"/>
            <a:ext cx="5040000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6096000" y="549275"/>
            <a:ext cx="5400675" cy="575945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4"/>
          <p:cNvSpPr txBox="1"/>
          <p:nvPr>
            <p:ph idx="3" type="body"/>
          </p:nvPr>
        </p:nvSpPr>
        <p:spPr>
          <a:xfrm>
            <a:off x="695325" y="1989138"/>
            <a:ext cx="5040000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etto + Immagine">
  <p:cSld name="Titoletto + Immagine"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/>
          <p:nvPr>
            <p:ph idx="2" type="pic"/>
          </p:nvPr>
        </p:nvSpPr>
        <p:spPr>
          <a:xfrm>
            <a:off x="695325" y="1484313"/>
            <a:ext cx="10801350" cy="4824412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pos="93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a + didascalia">
  <p:cSld name="Immagina + didascalia"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/>
          <p:nvPr>
            <p:ph idx="2" type="pic"/>
          </p:nvPr>
        </p:nvSpPr>
        <p:spPr>
          <a:xfrm>
            <a:off x="695326" y="549275"/>
            <a:ext cx="10801350" cy="482441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95325" y="5373688"/>
            <a:ext cx="10801350" cy="9350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4666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3385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pos="36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o + 1 Immagine">
  <p:cSld name="Testo + 1 Immagine"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95324" y="54927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2" type="body"/>
          </p:nvPr>
        </p:nvSpPr>
        <p:spPr>
          <a:xfrm>
            <a:off x="695324" y="1989138"/>
            <a:ext cx="9001125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Txt + Img">
  <p:cSld name="3 colonne Txt + Img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>
            <p:ph idx="2" type="pic"/>
          </p:nvPr>
        </p:nvSpPr>
        <p:spPr>
          <a:xfrm>
            <a:off x="695325" y="1484313"/>
            <a:ext cx="3240000" cy="1945305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695325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4"/>
          <p:cNvSpPr/>
          <p:nvPr>
            <p:ph idx="3" type="pic"/>
          </p:nvPr>
        </p:nvSpPr>
        <p:spPr>
          <a:xfrm>
            <a:off x="4495800" y="1484313"/>
            <a:ext cx="3240000" cy="1945306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 txBox="1"/>
          <p:nvPr>
            <p:ph idx="4" type="body"/>
          </p:nvPr>
        </p:nvSpPr>
        <p:spPr>
          <a:xfrm>
            <a:off x="4495800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/>
          <p:nvPr>
            <p:ph idx="5" type="pic"/>
          </p:nvPr>
        </p:nvSpPr>
        <p:spPr>
          <a:xfrm>
            <a:off x="8257520" y="1484313"/>
            <a:ext cx="3240000" cy="1945306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4"/>
          <p:cNvSpPr txBox="1"/>
          <p:nvPr>
            <p:ph idx="6" type="body"/>
          </p:nvPr>
        </p:nvSpPr>
        <p:spPr>
          <a:xfrm>
            <a:off x="8257520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7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BAE40"/>
          </p15:clr>
        </p15:guide>
        <p15:guide id="2" pos="2819">
          <p15:clr>
            <a:srgbClr val="FBAE40"/>
          </p15:clr>
        </p15:guide>
        <p15:guide id="3" pos="2479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438">
          <p15:clr>
            <a:srgbClr val="FBAE40"/>
          </p15:clr>
        </p15:guide>
        <p15:guide id="9" pos="5201">
          <p15:clr>
            <a:srgbClr val="FBAE40"/>
          </p15:clr>
        </p15:guide>
        <p15:guide id="10" pos="4883">
          <p15:clr>
            <a:srgbClr val="FBAE40"/>
          </p15:clr>
        </p15:guide>
        <p15:guide id="11" pos="7242">
          <p15:clr>
            <a:srgbClr val="FBAE40"/>
          </p15:clr>
        </p15:guide>
        <p15:guide id="12" orient="horz" pos="2160">
          <p15:clr>
            <a:srgbClr val="FBAE40"/>
          </p15:clr>
        </p15:guide>
        <p15:guide id="13" orient="horz" pos="93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itolo + Immagine">
  <p:cSld name="Capitolo + Immagine">
    <p:bg>
      <p:bgPr>
        <a:solidFill>
          <a:schemeClr val="dk2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>
            <p:ph idx="2" type="pic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95325" y="549275"/>
            <a:ext cx="4532809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5050"/>
              </a:buClr>
              <a:buSzPts val="4000"/>
              <a:buNone/>
              <a:defRPr b="1" sz="4000">
                <a:solidFill>
                  <a:srgbClr val="50505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esto + 1 Immagine">
  <p:cSld name="1_Testo + 1 Immagine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idx="1" type="body"/>
          </p:nvPr>
        </p:nvSpPr>
        <p:spPr>
          <a:xfrm>
            <a:off x="695325" y="549275"/>
            <a:ext cx="504000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/>
          <p:nvPr>
            <p:ph idx="2" type="pic"/>
          </p:nvPr>
        </p:nvSpPr>
        <p:spPr>
          <a:xfrm>
            <a:off x="6096000" y="549275"/>
            <a:ext cx="5400675" cy="57594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etto + vuoto">
  <p:cSld name="Titoletto + vuoto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idx="1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640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orient="horz" pos="3974">
          <p15:clr>
            <a:srgbClr val="FBAE40"/>
          </p15:clr>
        </p15:guide>
        <p15:guide id="4" pos="438">
          <p15:clr>
            <a:srgbClr val="FBAE40"/>
          </p15:clr>
        </p15:guide>
        <p15:guide id="5" pos="7242">
          <p15:clr>
            <a:srgbClr val="FBAE40"/>
          </p15:clr>
        </p15:guide>
        <p15:guide id="6" orient="horz" pos="9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 showMasterSp="0">
  <p:cSld name="2_Title Slide">
    <p:bg>
      <p:bgPr>
        <a:solidFill>
          <a:schemeClr val="accen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ctrTitle"/>
          </p:nvPr>
        </p:nvSpPr>
        <p:spPr>
          <a:xfrm>
            <a:off x="695325" y="1989137"/>
            <a:ext cx="9001125" cy="2879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  <a:defRPr b="1" sz="6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" type="subTitle"/>
          </p:nvPr>
        </p:nvSpPr>
        <p:spPr>
          <a:xfrm>
            <a:off x="695325" y="4868863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accen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ctrTitle"/>
          </p:nvPr>
        </p:nvSpPr>
        <p:spPr>
          <a:xfrm>
            <a:off x="695326" y="1989137"/>
            <a:ext cx="6619874" cy="2879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272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Verdana"/>
              <a:buNone/>
              <a:defRPr b="1" sz="5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695326" y="4868863"/>
            <a:ext cx="6626012" cy="14398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5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5325" y="549275"/>
            <a:ext cx="803078" cy="58849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/>
          <p:nvPr>
            <p:ph idx="2" type="pic"/>
          </p:nvPr>
        </p:nvSpPr>
        <p:spPr>
          <a:xfrm>
            <a:off x="7896224" y="0"/>
            <a:ext cx="4295775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apitolo + Immagine">
  <p:cSld name="1_Capitolo + Immagine">
    <p:bg>
      <p:bgPr>
        <a:solidFill>
          <a:schemeClr val="dk2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695325" y="549275"/>
            <a:ext cx="4532809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5050"/>
              </a:buClr>
              <a:buSzPts val="4000"/>
              <a:buNone/>
              <a:defRPr b="1" sz="4000">
                <a:solidFill>
                  <a:srgbClr val="505050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6456675" y="549275"/>
            <a:ext cx="5040000" cy="5759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2706">
          <p15:clr>
            <a:srgbClr val="FBAE40"/>
          </p15:clr>
        </p15:guide>
        <p15:guide id="4" orient="horz" pos="1253">
          <p15:clr>
            <a:srgbClr val="FBAE40"/>
          </p15:clr>
        </p15:guide>
        <p15:guide id="5" orient="horz" pos="346">
          <p15:clr>
            <a:srgbClr val="FBAE40"/>
          </p15:clr>
        </p15:guide>
        <p15:guide id="6" orient="horz" pos="3067">
          <p15:clr>
            <a:srgbClr val="FBAE40"/>
          </p15:clr>
        </p15:guide>
        <p15:guide id="7" orient="horz" pos="3974">
          <p15:clr>
            <a:srgbClr val="FBAE40"/>
          </p15:clr>
        </p15:guide>
        <p15:guide id="8" pos="1572">
          <p15:clr>
            <a:srgbClr val="FBAE40"/>
          </p15:clr>
        </p15:guide>
        <p15:guide id="9" pos="438">
          <p15:clr>
            <a:srgbClr val="FBAE40"/>
          </p15:clr>
        </p15:guide>
        <p15:guide id="10" pos="4974">
          <p15:clr>
            <a:srgbClr val="FBAE40"/>
          </p15:clr>
        </p15:guide>
        <p15:guide id="11" pos="6108">
          <p15:clr>
            <a:srgbClr val="FBAE40"/>
          </p15:clr>
        </p15:guide>
        <p15:guide id="1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Verdana"/>
              <a:buNone/>
              <a:defRPr b="1" i="0" sz="4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73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b="0" i="0" sz="2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0" y="6020382"/>
            <a:ext cx="841108" cy="84110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23226" y="6499367"/>
            <a:ext cx="325217" cy="238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10649666" y="630454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Google Shape;15;p1"/>
          <p:cNvSpPr txBox="1"/>
          <p:nvPr/>
        </p:nvSpPr>
        <p:spPr>
          <a:xfrm>
            <a:off x="695324" y="6308725"/>
            <a:ext cx="10696861" cy="549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None/>
            </a:pPr>
            <a:r>
              <a:rPr b="0" i="0" lang="it-IT" sz="1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L’epos omerico – La forza della stratificazione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6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ctrTitle"/>
          </p:nvPr>
        </p:nvSpPr>
        <p:spPr>
          <a:xfrm>
            <a:off x="695325" y="1989137"/>
            <a:ext cx="9001125" cy="28797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Verdana"/>
              <a:buNone/>
            </a:pPr>
            <a:r>
              <a:rPr lang="it-IT"/>
              <a:t>L’epos omerico</a:t>
            </a:r>
            <a:endParaRPr/>
          </a:p>
        </p:txBody>
      </p:sp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695325" y="4868863"/>
            <a:ext cx="9001125" cy="1439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it-IT"/>
              <a:t>La forza della stratificazione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695324" y="53022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/>
              <a:t>L’epica: o</a:t>
            </a:r>
            <a:r>
              <a:rPr lang="it-IT">
                <a:solidFill>
                  <a:schemeClr val="accent1"/>
                </a:solidFill>
              </a:rPr>
              <a:t>rigini antichissime</a:t>
            </a:r>
            <a:endParaRPr/>
          </a:p>
        </p:txBody>
      </p:sp>
      <p:sp>
        <p:nvSpPr>
          <p:cNvPr id="184" name="Google Shape;184;p26"/>
          <p:cNvSpPr txBox="1"/>
          <p:nvPr>
            <p:ph idx="2" type="body"/>
          </p:nvPr>
        </p:nvSpPr>
        <p:spPr>
          <a:xfrm>
            <a:off x="695324" y="1989138"/>
            <a:ext cx="10829926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Probabilmente affonda le sue radici in una tradizione di canti già presenti nelle </a:t>
            </a:r>
            <a:r>
              <a:rPr b="1" lang="it-IT"/>
              <a:t>culture indoeuropee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Non solo mito eroico, anche narrazioni </a:t>
            </a:r>
            <a:r>
              <a:rPr b="1" lang="it-IT"/>
              <a:t>cosmogoniche</a:t>
            </a:r>
            <a:r>
              <a:rPr lang="it-IT"/>
              <a:t>, </a:t>
            </a:r>
            <a:r>
              <a:rPr b="1" lang="it-IT"/>
              <a:t>divine</a:t>
            </a:r>
            <a:r>
              <a:rPr lang="it-IT"/>
              <a:t>, e </a:t>
            </a:r>
            <a:r>
              <a:rPr b="1" lang="it-IT"/>
              <a:t>sapienziali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Un ampio panorama di storie, non sistematizzate in poemi</a:t>
            </a:r>
            <a:endParaRPr/>
          </a:p>
          <a:p>
            <a:pPr indent="-1905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695324" y="53022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>
                <a:solidFill>
                  <a:schemeClr val="accent1"/>
                </a:solidFill>
              </a:rPr>
              <a:t>L’aedo alle corti micenee</a:t>
            </a:r>
            <a:endParaRPr/>
          </a:p>
        </p:txBody>
      </p:sp>
      <p:sp>
        <p:nvSpPr>
          <p:cNvPr id="190" name="Google Shape;190;p27"/>
          <p:cNvSpPr txBox="1"/>
          <p:nvPr>
            <p:ph idx="2" type="body"/>
          </p:nvPr>
        </p:nvSpPr>
        <p:spPr>
          <a:xfrm>
            <a:off x="695324" y="1989138"/>
            <a:ext cx="10829926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L’aedo (</a:t>
            </a:r>
            <a:r>
              <a:rPr b="0" i="0" lang="it-IT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ἀοιδός)</a:t>
            </a:r>
            <a:r>
              <a:rPr lang="it-IT"/>
              <a:t> tipicamente opera stabilmente nell’</a:t>
            </a:r>
            <a:r>
              <a:rPr b="1" lang="it-IT"/>
              <a:t>ambito di una corte</a:t>
            </a:r>
            <a:r>
              <a:rPr lang="it-IT"/>
              <a:t> 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Il suo pubblico è costituito da </a:t>
            </a:r>
            <a:r>
              <a:rPr b="1" lang="it-IT"/>
              <a:t>una élite aristocratica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Canta </a:t>
            </a:r>
            <a:r>
              <a:rPr b="1" lang="it-IT"/>
              <a:t>episodi discreti</a:t>
            </a:r>
            <a:r>
              <a:rPr lang="it-IT"/>
              <a:t>, attinti da un vasto patrimonio di storie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La performance ha una durata limitata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Godeva di uno </a:t>
            </a:r>
            <a:r>
              <a:rPr b="1" lang="it-IT"/>
              <a:t>status sociale alto</a:t>
            </a:r>
            <a:r>
              <a:rPr lang="it-IT"/>
              <a:t>, e la sua capacità mnemonica e compositiva era considerata </a:t>
            </a:r>
            <a:r>
              <a:rPr b="1" lang="it-IT"/>
              <a:t>divina</a:t>
            </a:r>
            <a:endParaRPr/>
          </a:p>
          <a:p>
            <a:pPr indent="-1905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  <a:p>
            <a:pPr indent="-1905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695325" y="549275"/>
            <a:ext cx="5040000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</a:pPr>
            <a:r>
              <a:rPr lang="it-IT"/>
              <a:t>Dal medioevo ellenico cambiano i luoghi del canto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lang="it-IT"/>
              <a:t>I cantori diventano </a:t>
            </a:r>
            <a:r>
              <a:rPr lang="it-IT"/>
              <a:t>itineranti</a:t>
            </a:r>
            <a:r>
              <a:rPr b="0" lang="it-IT"/>
              <a:t>. Non più legati a una corte, operano su commissione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lang="it-IT"/>
              <a:t>La performance avviene in </a:t>
            </a:r>
            <a:r>
              <a:rPr lang="it-IT"/>
              <a:t>feste religiose locali o panelleniche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it-IT"/>
              <a:t>Nuovo pubblico </a:t>
            </a:r>
            <a:r>
              <a:rPr b="0" lang="it-IT"/>
              <a:t>eterogeneo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lang="it-IT"/>
              <a:t>Nei festival c’è </a:t>
            </a:r>
            <a:r>
              <a:rPr lang="it-IT"/>
              <a:t>più tempo </a:t>
            </a:r>
            <a:r>
              <a:rPr b="0" lang="it-IT"/>
              <a:t>per le performance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lang="it-IT"/>
              <a:t>Si invitano </a:t>
            </a:r>
            <a:r>
              <a:rPr lang="it-IT"/>
              <a:t>più cantori </a:t>
            </a:r>
            <a:r>
              <a:rPr b="0" lang="it-IT"/>
              <a:t>e si organizzano gare, nascono corporazioni</a:t>
            </a:r>
            <a:endParaRPr/>
          </a:p>
        </p:txBody>
      </p:sp>
      <p:pic>
        <p:nvPicPr>
          <p:cNvPr id="196" name="Google Shape;196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641" l="0" r="0" t="10641"/>
          <a:stretch/>
        </p:blipFill>
        <p:spPr>
          <a:xfrm>
            <a:off x="6621137" y="530225"/>
            <a:ext cx="4875538" cy="575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695324" y="53022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>
                <a:solidFill>
                  <a:schemeClr val="accent1"/>
                </a:solidFill>
              </a:rPr>
              <a:t>Gli Omeridi di Chio: i rapsodi</a:t>
            </a:r>
            <a:endParaRPr/>
          </a:p>
        </p:txBody>
      </p:sp>
      <p:sp>
        <p:nvSpPr>
          <p:cNvPr id="202" name="Google Shape;202;p29"/>
          <p:cNvSpPr txBox="1"/>
          <p:nvPr>
            <p:ph idx="2" type="body"/>
          </p:nvPr>
        </p:nvSpPr>
        <p:spPr>
          <a:xfrm>
            <a:off x="695324" y="1989138"/>
            <a:ext cx="10706101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Corporazione nata nella Ionia d’Asia già dall’VIII sec. a.C., i membri dicono di </a:t>
            </a:r>
            <a:r>
              <a:rPr b="1" lang="it-IT"/>
              <a:t>discendere da Omero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Si specializza nell’esecuzione da parte di </a:t>
            </a:r>
            <a:r>
              <a:rPr b="1" lang="it-IT"/>
              <a:t>più cantori, in sequenza</a:t>
            </a:r>
            <a:r>
              <a:rPr lang="it-IT"/>
              <a:t>, di storie sull’ira di Achille e sul ritorno di Odisseo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Gli episodi sono «cuciti assieme»: i cantori vengono chiamati </a:t>
            </a:r>
            <a:r>
              <a:rPr b="1" lang="it-IT"/>
              <a:t>rapsodi </a:t>
            </a:r>
            <a:r>
              <a:rPr lang="it-IT"/>
              <a:t>(ῥάπτω = «cucire»)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it-IT"/>
              <a:t>Iliade </a:t>
            </a:r>
            <a:r>
              <a:rPr lang="it-IT"/>
              <a:t>e</a:t>
            </a:r>
            <a:r>
              <a:rPr i="1" lang="it-IT"/>
              <a:t> Odissea</a:t>
            </a:r>
            <a:r>
              <a:rPr lang="it-IT"/>
              <a:t> nascono così, con </a:t>
            </a:r>
            <a:r>
              <a:rPr b="1" lang="it-IT"/>
              <a:t>un’architettura spontanea</a:t>
            </a:r>
            <a:r>
              <a:rPr lang="it-IT"/>
              <a:t>, senza un autore unico, in una serie di </a:t>
            </a:r>
            <a:r>
              <a:rPr i="1" lang="it-IT"/>
              <a:t>performance</a:t>
            </a:r>
            <a:r>
              <a:rPr lang="it-IT"/>
              <a:t> sempre più ambiziose, in un processo che dura fino al VI sec. a.C.</a:t>
            </a:r>
            <a:endParaRPr/>
          </a:p>
          <a:p>
            <a:pPr indent="-1905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idx="1" type="body"/>
          </p:nvPr>
        </p:nvSpPr>
        <p:spPr>
          <a:xfrm>
            <a:off x="695324" y="53022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>
                <a:solidFill>
                  <a:schemeClr val="accent1"/>
                </a:solidFill>
              </a:rPr>
              <a:t>Non solo </a:t>
            </a:r>
            <a:r>
              <a:rPr i="1" lang="it-IT">
                <a:solidFill>
                  <a:schemeClr val="accent1"/>
                </a:solidFill>
              </a:rPr>
              <a:t>Iliade </a:t>
            </a:r>
            <a:r>
              <a:rPr lang="it-IT">
                <a:solidFill>
                  <a:schemeClr val="accent1"/>
                </a:solidFill>
              </a:rPr>
              <a:t>e </a:t>
            </a:r>
            <a:r>
              <a:rPr i="1" lang="it-IT">
                <a:solidFill>
                  <a:schemeClr val="accent1"/>
                </a:solidFill>
              </a:rPr>
              <a:t>Odissea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08" name="Google Shape;208;p30"/>
          <p:cNvSpPr txBox="1"/>
          <p:nvPr>
            <p:ph idx="2" type="body"/>
          </p:nvPr>
        </p:nvSpPr>
        <p:spPr>
          <a:xfrm>
            <a:off x="695324" y="1989138"/>
            <a:ext cx="10801351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Altre gilde di cantori fanno operazioni simili con altri episodi parte della stessa saga: </a:t>
            </a:r>
            <a:r>
              <a:rPr b="1" lang="it-IT"/>
              <a:t>sistematizzazione del materiale mitico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Gli antichi pensavano a tutte queste storie come </a:t>
            </a:r>
            <a:r>
              <a:rPr b="1" lang="it-IT"/>
              <a:t>un insieme unico</a:t>
            </a:r>
            <a:r>
              <a:rPr lang="it-IT"/>
              <a:t>, il </a:t>
            </a:r>
            <a:r>
              <a:rPr b="1" lang="it-IT"/>
              <a:t>«Ciclo epico» </a:t>
            </a:r>
            <a:r>
              <a:rPr lang="it-IT"/>
              <a:t>(ὁ ἐπικὸς κύκλος), che conteneva al suo interno diversi cicli, saghe discrete collegate tra loro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La competizione tra corporazioni porta ciascuna a identificarsi con il nome di un </a:t>
            </a:r>
            <a:r>
              <a:rPr b="1" lang="it-IT"/>
              <a:t>cantore famoso </a:t>
            </a:r>
            <a:r>
              <a:rPr lang="it-IT"/>
              <a:t>a cui attribuiscono il materiale: marchio di qualità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/>
          <p:nvPr>
            <p:ph idx="1" type="body"/>
          </p:nvPr>
        </p:nvSpPr>
        <p:spPr>
          <a:xfrm>
            <a:off x="695324" y="53022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>
                <a:solidFill>
                  <a:schemeClr val="accent1"/>
                </a:solidFill>
              </a:rPr>
              <a:t>Dall’età tardoantica e quella classica: la preminenza degli Omeridi</a:t>
            </a:r>
            <a:endParaRPr/>
          </a:p>
        </p:txBody>
      </p:sp>
      <p:sp>
        <p:nvSpPr>
          <p:cNvPr id="214" name="Google Shape;214;p31"/>
          <p:cNvSpPr txBox="1"/>
          <p:nvPr>
            <p:ph idx="2" type="body"/>
          </p:nvPr>
        </p:nvSpPr>
        <p:spPr>
          <a:xfrm>
            <a:off x="695324" y="1989138"/>
            <a:ext cx="10801351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342900" lvl="0" marL="3429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Negli ultimi decenni del VI sec. si aprono in una sorta di scuola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Allargano il serbatoio di canti e cercano di legare al nome di Omero anche altri poemi del ciclo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Committenze sempre più ricche e progetti ambiziosi di performance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Alle </a:t>
            </a:r>
            <a:r>
              <a:rPr b="1" lang="it-IT"/>
              <a:t>Grandi Panatenee ateniesi tra 530 e 510 a.C.</a:t>
            </a:r>
            <a:r>
              <a:rPr lang="it-IT"/>
              <a:t> (periodo della tirannide di Pisistrato e dei suoi figli) eseguono tutti i poemi della saga troiana in sequenza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it-IT"/>
              <a:t>Da qui si ottiene un testo scritto ateniese di tutti i poemi del ciclo Troiano attribuiti a Omero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2"/>
          <p:cNvSpPr/>
          <p:nvPr/>
        </p:nvSpPr>
        <p:spPr>
          <a:xfrm>
            <a:off x="4760003" y="589478"/>
            <a:ext cx="2454442" cy="1074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L’epos nasce in un contesto puramente orale</a:t>
            </a:r>
            <a:endParaRPr/>
          </a:p>
        </p:txBody>
      </p:sp>
      <p:sp>
        <p:nvSpPr>
          <p:cNvPr id="220" name="Google Shape;220;p32"/>
          <p:cNvSpPr/>
          <p:nvPr/>
        </p:nvSpPr>
        <p:spPr>
          <a:xfrm>
            <a:off x="252931" y="2370234"/>
            <a:ext cx="3373262" cy="605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Nuove realtà culturali e sociali</a:t>
            </a:r>
            <a:endParaRPr/>
          </a:p>
        </p:txBody>
      </p:sp>
      <p:sp>
        <p:nvSpPr>
          <p:cNvPr id="221" name="Google Shape;221;p32"/>
          <p:cNvSpPr/>
          <p:nvPr/>
        </p:nvSpPr>
        <p:spPr>
          <a:xfrm>
            <a:off x="9038430" y="2370234"/>
            <a:ext cx="2454442" cy="605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Nuove figure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 cantori</a:t>
            </a:r>
            <a:endParaRPr/>
          </a:p>
        </p:txBody>
      </p:sp>
      <p:sp>
        <p:nvSpPr>
          <p:cNvPr id="222" name="Google Shape;222;p32"/>
          <p:cNvSpPr/>
          <p:nvPr/>
        </p:nvSpPr>
        <p:spPr>
          <a:xfrm>
            <a:off x="4765261" y="3439451"/>
            <a:ext cx="2449182" cy="1283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Dai palazzi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ai grandi festival panellenici</a:t>
            </a:r>
            <a:endParaRPr/>
          </a:p>
        </p:txBody>
      </p:sp>
      <p:sp>
        <p:nvSpPr>
          <p:cNvPr id="223" name="Google Shape;223;p32"/>
          <p:cNvSpPr/>
          <p:nvPr/>
        </p:nvSpPr>
        <p:spPr>
          <a:xfrm>
            <a:off x="4437089" y="5149381"/>
            <a:ext cx="3102963" cy="15797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 prodotto valido a livello Panellenico e capace di avere presa su un pubblico non aristocratico</a:t>
            </a:r>
            <a:endParaRPr/>
          </a:p>
        </p:txBody>
      </p:sp>
      <p:cxnSp>
        <p:nvCxnSpPr>
          <p:cNvPr id="224" name="Google Shape;224;p32"/>
          <p:cNvCxnSpPr>
            <a:stCxn id="219" idx="2"/>
            <a:endCxn id="220" idx="0"/>
          </p:cNvCxnSpPr>
          <p:nvPr/>
        </p:nvCxnSpPr>
        <p:spPr>
          <a:xfrm rot="5400000">
            <a:off x="3610024" y="-6865"/>
            <a:ext cx="706800" cy="4047600"/>
          </a:xfrm>
          <a:prstGeom prst="bentConnector3">
            <a:avLst>
              <a:gd fmla="val 49993" name="adj1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5" name="Google Shape;225;p32"/>
          <p:cNvCxnSpPr>
            <a:stCxn id="222" idx="2"/>
            <a:endCxn id="223" idx="0"/>
          </p:cNvCxnSpPr>
          <p:nvPr/>
        </p:nvCxnSpPr>
        <p:spPr>
          <a:xfrm flipH="1">
            <a:off x="5988652" y="4722686"/>
            <a:ext cx="1200" cy="426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26" name="Google Shape;226;p32"/>
          <p:cNvCxnSpPr/>
          <p:nvPr/>
        </p:nvCxnSpPr>
        <p:spPr>
          <a:xfrm>
            <a:off x="5987224" y="1528997"/>
            <a:ext cx="2629" cy="84123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27" name="Google Shape;227;p32"/>
          <p:cNvSpPr/>
          <p:nvPr/>
        </p:nvSpPr>
        <p:spPr>
          <a:xfrm>
            <a:off x="4305851" y="2370234"/>
            <a:ext cx="3373262" cy="605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Nuovi contesti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 performance</a:t>
            </a:r>
            <a:endParaRPr/>
          </a:p>
        </p:txBody>
      </p:sp>
      <p:sp>
        <p:nvSpPr>
          <p:cNvPr id="228" name="Google Shape;228;p32"/>
          <p:cNvSpPr/>
          <p:nvPr/>
        </p:nvSpPr>
        <p:spPr>
          <a:xfrm>
            <a:off x="9047494" y="5000951"/>
            <a:ext cx="2454442" cy="15797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 episodi epici alla formazione «cucita» di poemi, il nome di Omero come «brand»</a:t>
            </a:r>
            <a:endParaRPr/>
          </a:p>
        </p:txBody>
      </p:sp>
      <p:cxnSp>
        <p:nvCxnSpPr>
          <p:cNvPr id="229" name="Google Shape;229;p32"/>
          <p:cNvCxnSpPr/>
          <p:nvPr/>
        </p:nvCxnSpPr>
        <p:spPr>
          <a:xfrm>
            <a:off x="10270183" y="2975978"/>
            <a:ext cx="9064" cy="463473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0" name="Google Shape;230;p32"/>
          <p:cNvSpPr/>
          <p:nvPr/>
        </p:nvSpPr>
        <p:spPr>
          <a:xfrm>
            <a:off x="8802190" y="3439451"/>
            <a:ext cx="2934320" cy="12832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Dagli aedi alle gilde di rapsodi, subentra il supporto della scrittura</a:t>
            </a:r>
            <a:endParaRPr/>
          </a:p>
        </p:txBody>
      </p:sp>
      <p:cxnSp>
        <p:nvCxnSpPr>
          <p:cNvPr id="231" name="Google Shape;231;p32"/>
          <p:cNvCxnSpPr>
            <a:stCxn id="230" idx="2"/>
          </p:cNvCxnSpPr>
          <p:nvPr/>
        </p:nvCxnSpPr>
        <p:spPr>
          <a:xfrm flipH="1">
            <a:off x="10264550" y="4722686"/>
            <a:ext cx="4800" cy="2784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2" name="Google Shape;232;p32"/>
          <p:cNvSpPr/>
          <p:nvPr/>
        </p:nvSpPr>
        <p:spPr>
          <a:xfrm>
            <a:off x="712341" y="3439452"/>
            <a:ext cx="2454442" cy="9557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Dalla società micenea alla </a:t>
            </a:r>
            <a:r>
              <a:rPr b="0" i="1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polis</a:t>
            </a:r>
            <a:endParaRPr/>
          </a:p>
        </p:txBody>
      </p:sp>
      <p:cxnSp>
        <p:nvCxnSpPr>
          <p:cNvPr id="233" name="Google Shape;233;p32"/>
          <p:cNvCxnSpPr/>
          <p:nvPr/>
        </p:nvCxnSpPr>
        <p:spPr>
          <a:xfrm>
            <a:off x="1931561" y="4395207"/>
            <a:ext cx="16003" cy="605744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34" name="Google Shape;234;p32"/>
          <p:cNvSpPr/>
          <p:nvPr/>
        </p:nvSpPr>
        <p:spPr>
          <a:xfrm>
            <a:off x="712341" y="5052840"/>
            <a:ext cx="2454442" cy="11830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«Apertura» dei poemi a registrare cambi nella società</a:t>
            </a:r>
            <a:endParaRPr/>
          </a:p>
        </p:txBody>
      </p:sp>
      <p:cxnSp>
        <p:nvCxnSpPr>
          <p:cNvPr id="235" name="Google Shape;235;p32"/>
          <p:cNvCxnSpPr>
            <a:stCxn id="227" idx="2"/>
          </p:cNvCxnSpPr>
          <p:nvPr/>
        </p:nvCxnSpPr>
        <p:spPr>
          <a:xfrm>
            <a:off x="5992482" y="2975978"/>
            <a:ext cx="0" cy="426600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6" name="Google Shape;236;p32"/>
          <p:cNvCxnSpPr>
            <a:stCxn id="219" idx="2"/>
            <a:endCxn id="221" idx="0"/>
          </p:cNvCxnSpPr>
          <p:nvPr/>
        </p:nvCxnSpPr>
        <p:spPr>
          <a:xfrm flipH="1" rot="-5400000">
            <a:off x="7772974" y="-122215"/>
            <a:ext cx="706800" cy="4278300"/>
          </a:xfrm>
          <a:prstGeom prst="bentConnector3">
            <a:avLst>
              <a:gd fmla="val 50000" name="adj1"/>
            </a:avLst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37" name="Google Shape;237;p32"/>
          <p:cNvCxnSpPr/>
          <p:nvPr/>
        </p:nvCxnSpPr>
        <p:spPr>
          <a:xfrm>
            <a:off x="1939562" y="2974897"/>
            <a:ext cx="0" cy="426696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95324" y="53022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>
                <a:solidFill>
                  <a:schemeClr val="accent1"/>
                </a:solidFill>
              </a:rPr>
              <a:t>Una gestazione che dura secoli…</a:t>
            </a:r>
            <a:endParaRPr/>
          </a:p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695325" y="1989138"/>
            <a:ext cx="5400676" cy="4319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i="1" lang="it-IT"/>
              <a:t>Iliade</a:t>
            </a:r>
            <a:r>
              <a:rPr lang="it-IT"/>
              <a:t> e </a:t>
            </a:r>
            <a:r>
              <a:rPr i="1" lang="it-IT"/>
              <a:t>Odissea</a:t>
            </a:r>
            <a:r>
              <a:rPr lang="it-IT"/>
              <a:t> raccontano fatti che storicamente si collocano nell’</a:t>
            </a:r>
            <a:r>
              <a:rPr b="1" lang="it-IT"/>
              <a:t>età micenea 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L’epos nasce in un contesto </a:t>
            </a:r>
            <a:r>
              <a:rPr b="1" lang="it-IT"/>
              <a:t>puramente orale</a:t>
            </a:r>
            <a:endParaRPr/>
          </a:p>
          <a:p>
            <a:pPr indent="-342900" lvl="0" marL="34290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it-IT"/>
              <a:t>Arrivano a noi come testi stabili, estesi e attribuiti a un autore: </a:t>
            </a:r>
            <a:r>
              <a:rPr b="1" lang="it-IT"/>
              <a:t>Omero</a:t>
            </a:r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8363188" y="494586"/>
            <a:ext cx="3381456" cy="143986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la guerra di Troia è databile attorno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al 1200 a.C.</a:t>
            </a: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8363188" y="2463714"/>
            <a:ext cx="3422407" cy="170834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L’origine dell’epica è fotografata all’interno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dei poemi stessi,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dove appaiono scene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 cantori</a:t>
            </a:r>
            <a:endParaRPr/>
          </a:p>
        </p:txBody>
      </p:sp>
      <p:pic>
        <p:nvPicPr>
          <p:cNvPr descr="Linea" id="84" name="Google Shape;8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105576">
            <a:off x="5605200" y="4717738"/>
            <a:ext cx="2713712" cy="819113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sp>
        <p:nvSpPr>
          <p:cNvPr id="85" name="Google Shape;85;p18"/>
          <p:cNvSpPr/>
          <p:nvPr/>
        </p:nvSpPr>
        <p:spPr>
          <a:xfrm>
            <a:off x="8363187" y="4895115"/>
            <a:ext cx="3422407" cy="1708349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Raggiungono una forma fissa e scritta tra fine VI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 inizio V sec. a.C. </a:t>
            </a:r>
            <a:endParaRPr/>
          </a:p>
        </p:txBody>
      </p:sp>
      <p:pic>
        <p:nvPicPr>
          <p:cNvPr descr="Linea" id="86" name="Google Shape;8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01282">
            <a:off x="5627835" y="3136462"/>
            <a:ext cx="2713712" cy="819113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  <p:pic>
        <p:nvPicPr>
          <p:cNvPr descr="Linea" id="87" name="Google Shape;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95768">
            <a:off x="5603268" y="1490760"/>
            <a:ext cx="2713712" cy="819113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9945" l="0" r="0" t="9945"/>
          <a:stretch/>
        </p:blipFill>
        <p:spPr>
          <a:xfrm>
            <a:off x="695325" y="1484313"/>
            <a:ext cx="3240000" cy="1944687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695325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it-IT"/>
              <a:t>Nella lingua 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Una </a:t>
            </a:r>
            <a:r>
              <a:rPr i="1" lang="it-IT"/>
              <a:t>Kunstsprache</a:t>
            </a:r>
            <a:r>
              <a:rPr lang="it-IT"/>
              <a:t>, una lingua d’arte, con arcaismi e forme caratteristiche di vari dialetti</a:t>
            </a:r>
            <a:endParaRPr/>
          </a:p>
        </p:txBody>
      </p:sp>
      <p:pic>
        <p:nvPicPr>
          <p:cNvPr id="95" name="Google Shape;95;p19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433" l="0" r="0" t="10433"/>
          <a:stretch/>
        </p:blipFill>
        <p:spPr>
          <a:xfrm>
            <a:off x="4477500" y="1484313"/>
            <a:ext cx="3276600" cy="1944688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6" name="Google Shape;96;p19"/>
          <p:cNvSpPr txBox="1"/>
          <p:nvPr>
            <p:ph idx="4" type="body"/>
          </p:nvPr>
        </p:nvSpPr>
        <p:spPr>
          <a:xfrm>
            <a:off x="4495800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it-IT"/>
              <a:t>Nel contenuto</a:t>
            </a:r>
            <a:endParaRPr/>
          </a:p>
          <a:p>
            <a:pPr indent="0" lvl="0" marL="0" rtl="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Istituzioni, oggetti e personaggi con caratteristiche riconducibili a età diverse</a:t>
            </a:r>
            <a:endParaRPr/>
          </a:p>
        </p:txBody>
      </p:sp>
      <p:sp>
        <p:nvSpPr>
          <p:cNvPr id="97" name="Google Shape;97;p19"/>
          <p:cNvSpPr txBox="1"/>
          <p:nvPr>
            <p:ph idx="6" type="body"/>
          </p:nvPr>
        </p:nvSpPr>
        <p:spPr>
          <a:xfrm>
            <a:off x="8257520" y="3855458"/>
            <a:ext cx="3240000" cy="2453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b="1" lang="it-IT"/>
              <a:t>Nella composizione</a:t>
            </a:r>
            <a:endParaRPr/>
          </a:p>
          <a:p>
            <a:pPr indent="0" lvl="0" marL="0" rtl="0" algn="l">
              <a:lnSpc>
                <a:spcPct val="12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it-IT"/>
              <a:t>Dagli aedi ai rapsodi, da un insieme di storie ai poemi, la creazione del personaggio di Omero</a:t>
            </a:r>
            <a:endParaRPr/>
          </a:p>
        </p:txBody>
      </p:sp>
      <p:sp>
        <p:nvSpPr>
          <p:cNvPr id="98" name="Google Shape;98;p19"/>
          <p:cNvSpPr txBox="1"/>
          <p:nvPr>
            <p:ph idx="7" type="body"/>
          </p:nvPr>
        </p:nvSpPr>
        <p:spPr>
          <a:xfrm>
            <a:off x="695325" y="548493"/>
            <a:ext cx="10801350" cy="4675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/>
              <a:t>…e lascia tracce: la stratificazione</a:t>
            </a:r>
            <a:endParaRPr/>
          </a:p>
        </p:txBody>
      </p:sp>
      <p:pic>
        <p:nvPicPr>
          <p:cNvPr id="99" name="Google Shape;99;p19"/>
          <p:cNvPicPr preferRelativeResize="0"/>
          <p:nvPr>
            <p:ph idx="5" type="pic"/>
          </p:nvPr>
        </p:nvPicPr>
        <p:blipFill rotWithShape="1">
          <a:blip r:embed="rId5">
            <a:alphaModFix/>
          </a:blip>
          <a:srcRect b="26179" l="0" r="0" t="26179"/>
          <a:stretch/>
        </p:blipFill>
        <p:spPr>
          <a:xfrm>
            <a:off x="8257520" y="1484313"/>
            <a:ext cx="3240000" cy="1944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695325" y="549275"/>
            <a:ext cx="5153025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4000"/>
              <a:buNone/>
            </a:pPr>
            <a:r>
              <a:rPr b="0" lang="it-IT"/>
              <a:t>Una società in evoluzione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5050"/>
              </a:buClr>
              <a:buSzPts val="4000"/>
              <a:buNone/>
            </a:pPr>
            <a:r>
              <a:rPr lang="it-IT"/>
              <a:t>La stratificazione nel contenuto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5050"/>
              </a:buClr>
              <a:buSzPts val="4000"/>
              <a:buNone/>
            </a:pPr>
            <a:r>
              <a:t/>
            </a:r>
            <a:endParaRPr b="0"/>
          </a:p>
        </p:txBody>
      </p:sp>
      <p:pic>
        <p:nvPicPr>
          <p:cNvPr id="106" name="Google Shape;106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556" r="5555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695324" y="53022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>
                <a:solidFill>
                  <a:schemeClr val="accent1"/>
                </a:solidFill>
              </a:rPr>
              <a:t>I cambiamenti chiave</a:t>
            </a:r>
            <a:endParaRPr/>
          </a:p>
        </p:txBody>
      </p:sp>
      <p:grpSp>
        <p:nvGrpSpPr>
          <p:cNvPr id="112" name="Google Shape;112;p21"/>
          <p:cNvGrpSpPr/>
          <p:nvPr/>
        </p:nvGrpSpPr>
        <p:grpSpPr>
          <a:xfrm>
            <a:off x="696666" y="1314450"/>
            <a:ext cx="10998690" cy="4994276"/>
            <a:chOff x="1342" y="0"/>
            <a:chExt cx="10998690" cy="4994276"/>
          </a:xfrm>
        </p:grpSpPr>
        <p:sp>
          <p:nvSpPr>
            <p:cNvPr id="113" name="Google Shape;113;p21"/>
            <p:cNvSpPr/>
            <p:nvPr/>
          </p:nvSpPr>
          <p:spPr>
            <a:xfrm>
              <a:off x="1342" y="0"/>
              <a:ext cx="3491647" cy="4994276"/>
            </a:xfrm>
            <a:prstGeom prst="roundRect">
              <a:avLst>
                <a:gd fmla="val 10000" name="adj"/>
              </a:avLst>
            </a:prstGeom>
            <a:solidFill>
              <a:srgbClr val="CDC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1"/>
            <p:cNvSpPr txBox="1"/>
            <p:nvPr/>
          </p:nvSpPr>
          <p:spPr>
            <a:xfrm>
              <a:off x="1342" y="0"/>
              <a:ext cx="3491647" cy="1498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Verdana"/>
                <a:buNone/>
              </a:pPr>
              <a:r>
                <a:rPr b="0" i="0" lang="it-IT" sz="29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Età micenea (XVI-XII secolo)</a:t>
              </a:r>
              <a:endParaRPr/>
            </a:p>
          </p:txBody>
        </p:sp>
        <p:sp>
          <p:nvSpPr>
            <p:cNvPr id="115" name="Google Shape;115;p21"/>
            <p:cNvSpPr/>
            <p:nvPr/>
          </p:nvSpPr>
          <p:spPr>
            <a:xfrm>
              <a:off x="350507" y="1498709"/>
              <a:ext cx="2793318" cy="981175"/>
            </a:xfrm>
            <a:prstGeom prst="roundRect">
              <a:avLst>
                <a:gd fmla="val 10000" name="adj"/>
              </a:avLst>
            </a:prstGeom>
            <a:solidFill>
              <a:srgbClr val="36363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1"/>
            <p:cNvSpPr txBox="1"/>
            <p:nvPr/>
          </p:nvSpPr>
          <p:spPr>
            <a:xfrm>
              <a:off x="379245" y="1527447"/>
              <a:ext cx="2735842" cy="92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Verdana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Vasti potentati territoriali, con un </a:t>
              </a:r>
              <a:r>
                <a:rPr b="0" i="1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wánax</a:t>
              </a: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al comando</a:t>
              </a:r>
              <a:endParaRPr/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350507" y="2630834"/>
              <a:ext cx="2793318" cy="981175"/>
            </a:xfrm>
            <a:prstGeom prst="roundRect">
              <a:avLst>
                <a:gd fmla="val 10000" name="adj"/>
              </a:avLst>
            </a:prstGeom>
            <a:solidFill>
              <a:srgbClr val="42424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1"/>
            <p:cNvSpPr txBox="1"/>
            <p:nvPr/>
          </p:nvSpPr>
          <p:spPr>
            <a:xfrm>
              <a:off x="379245" y="2659572"/>
              <a:ext cx="2735842" cy="92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Verdana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Le armi di bronzo sono pesanti e costose: l’aristocrazia è protagonista nei combattimenti</a:t>
              </a:r>
              <a:endParaRPr/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350507" y="3762960"/>
              <a:ext cx="2793318" cy="981175"/>
            </a:xfrm>
            <a:prstGeom prst="roundRect">
              <a:avLst>
                <a:gd fmla="val 10000" name="adj"/>
              </a:avLst>
            </a:prstGeom>
            <a:solidFill>
              <a:srgbClr val="4F4F4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1"/>
            <p:cNvSpPr txBox="1"/>
            <p:nvPr/>
          </p:nvSpPr>
          <p:spPr>
            <a:xfrm>
              <a:off x="379245" y="3791698"/>
              <a:ext cx="2735842" cy="92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Verdana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Società basata su guerra e caccia</a:t>
              </a:r>
              <a:endParaRPr/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3754864" y="0"/>
              <a:ext cx="3491647" cy="4994276"/>
            </a:xfrm>
            <a:prstGeom prst="roundRect">
              <a:avLst>
                <a:gd fmla="val 10000" name="adj"/>
              </a:avLst>
            </a:prstGeom>
            <a:solidFill>
              <a:srgbClr val="CDC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1"/>
            <p:cNvSpPr txBox="1"/>
            <p:nvPr/>
          </p:nvSpPr>
          <p:spPr>
            <a:xfrm>
              <a:off x="3754864" y="0"/>
              <a:ext cx="3491647" cy="1498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Verdana"/>
                <a:buNone/>
              </a:pPr>
              <a:r>
                <a:rPr b="0" i="0" lang="it-IT" sz="29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Medioevo ellenico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Verdana"/>
                <a:buNone/>
              </a:pPr>
              <a:r>
                <a:rPr b="0" i="0" lang="it-IT" sz="29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(XI-VIII secolo)</a:t>
              </a:r>
              <a:endParaRPr/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4104028" y="1498709"/>
              <a:ext cx="2793318" cy="981175"/>
            </a:xfrm>
            <a:prstGeom prst="roundRect">
              <a:avLst>
                <a:gd fmla="val 10000" name="adj"/>
              </a:avLst>
            </a:prstGeom>
            <a:solidFill>
              <a:srgbClr val="5C5C5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1"/>
            <p:cNvSpPr txBox="1"/>
            <p:nvPr/>
          </p:nvSpPr>
          <p:spPr>
            <a:xfrm>
              <a:off x="4132766" y="1527447"/>
              <a:ext cx="2735842" cy="92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Verdana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Disgregazione e specificità territoriali</a:t>
              </a: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4104028" y="2630834"/>
              <a:ext cx="2793318" cy="981175"/>
            </a:xfrm>
            <a:prstGeom prst="roundRect">
              <a:avLst>
                <a:gd fmla="val 10000" name="adj"/>
              </a:avLst>
            </a:prstGeom>
            <a:solidFill>
              <a:srgbClr val="69696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1"/>
            <p:cNvSpPr txBox="1"/>
            <p:nvPr/>
          </p:nvSpPr>
          <p:spPr>
            <a:xfrm>
              <a:off x="4132766" y="2659572"/>
              <a:ext cx="2735842" cy="92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Verdana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Arriva il ferro e armi più leggere: si amplia la base dei combattenti</a:t>
              </a:r>
              <a:endParaRPr/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4104028" y="3762960"/>
              <a:ext cx="2793318" cy="981175"/>
            </a:xfrm>
            <a:prstGeom prst="roundRect">
              <a:avLst>
                <a:gd fmla="val 10000" name="adj"/>
              </a:avLst>
            </a:prstGeom>
            <a:solidFill>
              <a:srgbClr val="75757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1"/>
            <p:cNvSpPr txBox="1"/>
            <p:nvPr/>
          </p:nvSpPr>
          <p:spPr>
            <a:xfrm>
              <a:off x="4132766" y="3791698"/>
              <a:ext cx="2735842" cy="92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Verdana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Cambiamento degli equilibri di potere</a:t>
              </a: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7508385" y="0"/>
              <a:ext cx="3491647" cy="4994276"/>
            </a:xfrm>
            <a:prstGeom prst="roundRect">
              <a:avLst>
                <a:gd fmla="val 10000" name="adj"/>
              </a:avLst>
            </a:prstGeom>
            <a:solidFill>
              <a:srgbClr val="CDCDC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1"/>
            <p:cNvSpPr txBox="1"/>
            <p:nvPr/>
          </p:nvSpPr>
          <p:spPr>
            <a:xfrm>
              <a:off x="7508385" y="0"/>
              <a:ext cx="3491647" cy="1498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0475" lIns="110475" spcFirstLastPara="1" rIns="110475" wrap="square" tIns="11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Verdana"/>
                <a:buNone/>
              </a:pPr>
              <a:r>
                <a:rPr b="0" i="0" lang="it-IT" sz="29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Età arcaica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015"/>
                </a:spcBef>
                <a:spcAft>
                  <a:spcPts val="0"/>
                </a:spcAft>
                <a:buClr>
                  <a:schemeClr val="dk1"/>
                </a:buClr>
                <a:buSzPts val="2900"/>
                <a:buFont typeface="Verdana"/>
                <a:buNone/>
              </a:pPr>
              <a:r>
                <a:rPr b="0" i="0" lang="it-IT" sz="2900" u="none" cap="none" strike="noStrik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(VIII-VI secolo)</a:t>
              </a:r>
              <a:endParaRPr/>
            </a:p>
          </p:txBody>
        </p:sp>
        <p:sp>
          <p:nvSpPr>
            <p:cNvPr id="131" name="Google Shape;131;p21"/>
            <p:cNvSpPr/>
            <p:nvPr/>
          </p:nvSpPr>
          <p:spPr>
            <a:xfrm>
              <a:off x="7857550" y="1498709"/>
              <a:ext cx="2793318" cy="981175"/>
            </a:xfrm>
            <a:prstGeom prst="roundRect">
              <a:avLst>
                <a:gd fmla="val 10000" name="adj"/>
              </a:avLst>
            </a:prstGeom>
            <a:solidFill>
              <a:srgbClr val="82828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1"/>
            <p:cNvSpPr txBox="1"/>
            <p:nvPr/>
          </p:nvSpPr>
          <p:spPr>
            <a:xfrm>
              <a:off x="7886288" y="1527447"/>
              <a:ext cx="2735842" cy="92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Verdana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Forte identità delle singole πόλεις</a:t>
              </a:r>
              <a:endParaRPr b="0" i="1" sz="1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33" name="Google Shape;133;p21"/>
            <p:cNvSpPr/>
            <p:nvPr/>
          </p:nvSpPr>
          <p:spPr>
            <a:xfrm>
              <a:off x="7857550" y="2630834"/>
              <a:ext cx="2793318" cy="981175"/>
            </a:xfrm>
            <a:prstGeom prst="roundRect">
              <a:avLst>
                <a:gd fmla="val 10000" name="adj"/>
              </a:avLst>
            </a:prstGeom>
            <a:solidFill>
              <a:srgbClr val="8F8F8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1"/>
            <p:cNvSpPr txBox="1"/>
            <p:nvPr/>
          </p:nvSpPr>
          <p:spPr>
            <a:xfrm>
              <a:off x="7886288" y="2659572"/>
              <a:ext cx="2735842" cy="92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Verdana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La falange oplitica come tattica di guerra</a:t>
              </a:r>
              <a:endParaRPr/>
            </a:p>
          </p:txBody>
        </p:sp>
        <p:sp>
          <p:nvSpPr>
            <p:cNvPr id="135" name="Google Shape;135;p21"/>
            <p:cNvSpPr/>
            <p:nvPr/>
          </p:nvSpPr>
          <p:spPr>
            <a:xfrm>
              <a:off x="7857550" y="3762960"/>
              <a:ext cx="2793318" cy="981175"/>
            </a:xfrm>
            <a:prstGeom prst="roundRect">
              <a:avLst>
                <a:gd fmla="val 10000" name="adj"/>
              </a:avLst>
            </a:prstGeom>
            <a:solidFill>
              <a:srgbClr val="9C9C9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21"/>
            <p:cNvSpPr txBox="1"/>
            <p:nvPr/>
          </p:nvSpPr>
          <p:spPr>
            <a:xfrm>
              <a:off x="7886288" y="3791698"/>
              <a:ext cx="2735842" cy="923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38100" spcFirstLastPara="1" rIns="38100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Verdana"/>
                <a:buNone/>
              </a:pPr>
              <a:r>
                <a:rPr b="0" i="0" lang="it-IT" sz="1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Si abbandona la vendetta e si va verso lo stato di diritto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695324" y="49212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>
                <a:solidFill>
                  <a:schemeClr val="accent1"/>
                </a:solidFill>
              </a:rPr>
              <a:t>Alcuni elementi eterogenei dei poemi</a:t>
            </a:r>
            <a:endParaRPr/>
          </a:p>
        </p:txBody>
      </p:sp>
      <p:graphicFrame>
        <p:nvGraphicFramePr>
          <p:cNvPr id="142" name="Google Shape;142;p22"/>
          <p:cNvGraphicFramePr/>
          <p:nvPr/>
        </p:nvGraphicFramePr>
        <p:xfrm>
          <a:off x="695325" y="19891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{3FA88E93-F88F-4382-9B5C-F03065EE1FDD}</a:tableStyleId>
              </a:tblPr>
              <a:tblGrid>
                <a:gridCol w="3600450"/>
                <a:gridCol w="3600450"/>
                <a:gridCol w="3600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u="none" cap="none" strike="noStrike"/>
                        <a:t>Periodo miceneo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Medioevo ellenico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Età arcaica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La spedizione collettiva dei greci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/>
                        <a:t>Agamennone si confronta con gli altri re greci come </a:t>
                      </a:r>
                      <a:r>
                        <a:rPr i="1" lang="it-IT" sz="1400"/>
                        <a:t>primus inter pares </a:t>
                      </a:r>
                      <a:r>
                        <a:rPr lang="it-IT" sz="1400"/>
                        <a:t>all’interno di un’assemblea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/>
                        <a:t>Spazi: i nobili si riuniscono nel μέγαρον del palazzo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/>
                        <a:t>Spazi della πόλις: l’ἀγορά e i templi</a:t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Oggetti: lo scudo rettangolare (σάκος)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/>
                        <a:t>Oggetti: armi di ferro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/>
                        <a:t>Oggetti: lo scudo rotondo (ἀσπίς) </a:t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/>
                        <a:t>Pratiche di guerra: i duelli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/>
                        <a:t>Pratiche: sepolture per incinerazione</a:t>
                      </a:r>
                      <a:endParaRPr sz="14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it-IT" sz="1400"/>
                        <a:t>Pratiche di guerra: combattimenti di gruppo che richiamano la falange oplitica</a:t>
                      </a:r>
                      <a:endParaRPr sz="1400"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idx="1" type="body"/>
          </p:nvPr>
        </p:nvSpPr>
        <p:spPr>
          <a:xfrm>
            <a:off x="695324" y="530225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>
                <a:solidFill>
                  <a:schemeClr val="accent1"/>
                </a:solidFill>
              </a:rPr>
              <a:t>Gli eroi: i protagonisti dell’epos omerico</a:t>
            </a:r>
            <a:endParaRPr/>
          </a:p>
        </p:txBody>
      </p:sp>
      <p:grpSp>
        <p:nvGrpSpPr>
          <p:cNvPr id="148" name="Google Shape;148;p23"/>
          <p:cNvGrpSpPr/>
          <p:nvPr/>
        </p:nvGrpSpPr>
        <p:grpSpPr>
          <a:xfrm>
            <a:off x="733434" y="1280539"/>
            <a:ext cx="10725131" cy="5028186"/>
            <a:chOff x="38110" y="13713"/>
            <a:chExt cx="10725131" cy="5028186"/>
          </a:xfrm>
        </p:grpSpPr>
        <p:sp>
          <p:nvSpPr>
            <p:cNvPr id="149" name="Google Shape;149;p23"/>
            <p:cNvSpPr/>
            <p:nvPr/>
          </p:nvSpPr>
          <p:spPr>
            <a:xfrm>
              <a:off x="38110" y="27427"/>
              <a:ext cx="7378143" cy="5014472"/>
            </a:xfrm>
            <a:prstGeom prst="ellipse">
              <a:avLst/>
            </a:prstGeom>
            <a:solidFill>
              <a:srgbClr val="43CBC9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3"/>
            <p:cNvSpPr txBox="1"/>
            <p:nvPr/>
          </p:nvSpPr>
          <p:spPr>
            <a:xfrm>
              <a:off x="1068391" y="618741"/>
              <a:ext cx="4254064" cy="3831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Verdana"/>
                <a:buNone/>
              </a:pPr>
              <a:r>
                <a:t/>
              </a:r>
              <a:endParaRPr b="0" i="0" sz="6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3919189" y="13713"/>
              <a:ext cx="6844052" cy="5014472"/>
            </a:xfrm>
            <a:prstGeom prst="ellipse">
              <a:avLst/>
            </a:prstGeom>
            <a:solidFill>
              <a:srgbClr val="43CBC9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 txBox="1"/>
            <p:nvPr/>
          </p:nvSpPr>
          <p:spPr>
            <a:xfrm>
              <a:off x="5861420" y="605028"/>
              <a:ext cx="3946120" cy="3831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Verdana"/>
                <a:buNone/>
              </a:pPr>
              <a:r>
                <a:t/>
              </a:r>
              <a:endParaRPr b="0" i="0" sz="65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53" name="Google Shape;153;p23"/>
          <p:cNvSpPr/>
          <p:nvPr/>
        </p:nvSpPr>
        <p:spPr>
          <a:xfrm>
            <a:off x="9201151" y="247452"/>
            <a:ext cx="2790824" cy="1600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L’epos eroico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parla di sé come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κλέα ἀνδρῶν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«le glorie degli eroi»</a:t>
            </a:r>
            <a:endParaRPr b="1" i="0" sz="1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7753349" y="1882786"/>
            <a:ext cx="3457575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Dal medioevo ellenico all’età arcaica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Culti pubblici dei territori attorno alle loro tombe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nobili locali tracciano le origini dei loro γένη agli eroi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Nuovi codici di comportamento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390650" y="2108081"/>
            <a:ext cx="3286125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età micenea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Sono gli aristocratici dell’epoca: una élite dedita alla guerra e alla caccia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Aggressività, prepotenza e violenza</a:t>
            </a:r>
            <a:endParaRPr/>
          </a:p>
          <a:p>
            <a:pPr indent="-2857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it-IT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 reputazione e la gloria il sommo valore a cui aspirano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5067303" y="2907696"/>
            <a:ext cx="24479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Gli eroi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dell’epos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omerico</a:t>
            </a:r>
            <a:endParaRPr/>
          </a:p>
        </p:txBody>
      </p:sp>
      <p:pic>
        <p:nvPicPr>
          <p:cNvPr descr="Linea"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59925">
            <a:off x="7723331" y="700976"/>
            <a:ext cx="1447802" cy="488405"/>
          </a:xfrm>
          <a:prstGeom prst="rect">
            <a:avLst/>
          </a:prstGeom>
          <a:noFill/>
          <a:ln>
            <a:noFill/>
          </a:ln>
          <a:effectLst>
            <a:outerShdw blurRad="38100" rotWithShape="0" dir="5400000" dist="20000">
              <a:srgbClr val="000000">
                <a:alpha val="37647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idx="1" type="body"/>
          </p:nvPr>
        </p:nvSpPr>
        <p:spPr>
          <a:xfrm>
            <a:off x="695324" y="453023"/>
            <a:ext cx="9001125" cy="143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it-IT"/>
              <a:t>La stratificazione permette</a:t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163" name="Google Shape;163;p24"/>
          <p:cNvGrpSpPr/>
          <p:nvPr/>
        </p:nvGrpSpPr>
        <p:grpSpPr>
          <a:xfrm>
            <a:off x="696227" y="940712"/>
            <a:ext cx="10800448" cy="5554571"/>
            <a:chOff x="903" y="-156568"/>
            <a:chExt cx="10800448" cy="5554571"/>
          </a:xfrm>
        </p:grpSpPr>
        <p:sp>
          <p:nvSpPr>
            <p:cNvPr id="164" name="Google Shape;164;p24"/>
            <p:cNvSpPr/>
            <p:nvPr/>
          </p:nvSpPr>
          <p:spPr>
            <a:xfrm>
              <a:off x="903" y="484457"/>
              <a:ext cx="4319485" cy="4319485"/>
            </a:xfrm>
            <a:prstGeom prst="ellipse">
              <a:avLst/>
            </a:prstGeom>
            <a:solidFill>
              <a:srgbClr val="43CBC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4"/>
            <p:cNvSpPr txBox="1"/>
            <p:nvPr/>
          </p:nvSpPr>
          <p:spPr>
            <a:xfrm>
              <a:off x="633477" y="1117031"/>
              <a:ext cx="3054337" cy="3054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spcFirstLastPara="1" rIns="31750" wrap="square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Verdana"/>
                <a:buNone/>
              </a:pPr>
              <a:r>
                <a:rPr b="0" i="0" lang="it-IT" sz="2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L’</a:t>
              </a:r>
              <a:r>
                <a:rPr b="1" i="0" lang="it-IT" sz="2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aggiornamento </a:t>
              </a:r>
              <a:r>
                <a:rPr b="0" i="0" lang="it-IT" sz="2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del materiale, rendendolo </a:t>
              </a:r>
              <a:r>
                <a:rPr b="1" i="0" lang="it-IT" sz="2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meno alieno al pubblico</a:t>
              </a:r>
              <a:r>
                <a:rPr b="0" i="0" lang="it-IT" sz="2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 e più emotivamente coinvolgente</a:t>
              </a:r>
              <a:endParaRPr b="1" i="0" sz="25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6" name="Google Shape;166;p24"/>
            <p:cNvSpPr/>
            <p:nvPr/>
          </p:nvSpPr>
          <p:spPr>
            <a:xfrm rot="-20442">
              <a:off x="3963174" y="-148556"/>
              <a:ext cx="2698991" cy="14578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4"/>
            <p:cNvSpPr txBox="1"/>
            <p:nvPr/>
          </p:nvSpPr>
          <p:spPr>
            <a:xfrm rot="-20442">
              <a:off x="3963178" y="144309"/>
              <a:ext cx="2261643" cy="874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8" name="Google Shape;168;p24"/>
            <p:cNvSpPr/>
            <p:nvPr/>
          </p:nvSpPr>
          <p:spPr>
            <a:xfrm>
              <a:off x="6481866" y="445979"/>
              <a:ext cx="4319485" cy="4319485"/>
            </a:xfrm>
            <a:prstGeom prst="ellipse">
              <a:avLst/>
            </a:prstGeom>
            <a:solidFill>
              <a:srgbClr val="43CBC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4"/>
            <p:cNvSpPr txBox="1"/>
            <p:nvPr/>
          </p:nvSpPr>
          <p:spPr>
            <a:xfrm>
              <a:off x="7114440" y="1078553"/>
              <a:ext cx="3054337" cy="30543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1750" lIns="31750" spcFirstLastPara="1" rIns="31750" wrap="square" tIns="317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Verdana"/>
                <a:buNone/>
              </a:pPr>
              <a:r>
                <a:rPr b="0" i="0" lang="it-IT" sz="2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Il preservare </a:t>
              </a:r>
              <a:r>
                <a:rPr b="1" i="0" lang="it-IT" sz="2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una memoria antichissima </a:t>
              </a:r>
              <a:r>
                <a:rPr b="0" i="0" lang="it-IT" sz="2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 affascinante che sposta personaggi e eventi gli eventi su un </a:t>
              </a:r>
              <a:r>
                <a:rPr b="1" i="0" lang="it-IT" sz="2500" u="none" cap="none" strike="noStrik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piano ideale</a:t>
              </a:r>
              <a:endParaRPr/>
            </a:p>
          </p:txBody>
        </p:sp>
        <p:sp>
          <p:nvSpPr>
            <p:cNvPr id="170" name="Google Shape;170;p24"/>
            <p:cNvSpPr/>
            <p:nvPr/>
          </p:nvSpPr>
          <p:spPr>
            <a:xfrm rot="10779625">
              <a:off x="4152298" y="3932268"/>
              <a:ext cx="2673301" cy="1457826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E2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4"/>
            <p:cNvSpPr txBox="1"/>
            <p:nvPr/>
          </p:nvSpPr>
          <p:spPr>
            <a:xfrm rot="-20375">
              <a:off x="4589642" y="4222537"/>
              <a:ext cx="2235953" cy="8746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Verdana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>
            <p:ph idx="1" type="body"/>
          </p:nvPr>
        </p:nvSpPr>
        <p:spPr>
          <a:xfrm>
            <a:off x="695325" y="549275"/>
            <a:ext cx="4532809" cy="5759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05050"/>
              </a:buClr>
              <a:buSzPts val="4000"/>
              <a:buNone/>
            </a:pPr>
            <a:r>
              <a:rPr b="0" lang="it-IT"/>
              <a:t>Come è avvenuta la stratificazione?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05050"/>
              </a:buClr>
              <a:buSzPts val="4000"/>
              <a:buNone/>
            </a:pPr>
            <a:r>
              <a:rPr lang="it-IT"/>
              <a:t>La costruzione orale dei poemi</a:t>
            </a:r>
            <a:endParaRPr/>
          </a:p>
        </p:txBody>
      </p:sp>
      <p:pic>
        <p:nvPicPr>
          <p:cNvPr id="178" name="Google Shape;178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352" l="0" r="0" t="535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Antracite Mondadori HubScuola">
      <a:dk1>
        <a:srgbClr val="000000"/>
      </a:dk1>
      <a:lt1>
        <a:srgbClr val="FFFFFF"/>
      </a:lt1>
      <a:dk2>
        <a:srgbClr val="A0A0A0"/>
      </a:dk2>
      <a:lt2>
        <a:srgbClr val="FFFFFF"/>
      </a:lt2>
      <a:accent1>
        <a:srgbClr val="3C3C3C"/>
      </a:accent1>
      <a:accent2>
        <a:srgbClr val="45CCCB"/>
      </a:accent2>
      <a:accent3>
        <a:srgbClr val="FE4F72"/>
      </a:accent3>
      <a:accent4>
        <a:srgbClr val="FDC326"/>
      </a:accent4>
      <a:accent5>
        <a:srgbClr val="78BA4B"/>
      </a:accent5>
      <a:accent6>
        <a:srgbClr val="FEFFFE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