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5" r:id="rId2"/>
    <p:sldId id="273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02" r:id="rId13"/>
    <p:sldId id="328" r:id="rId14"/>
    <p:sldId id="329" r:id="rId15"/>
    <p:sldId id="330" r:id="rId16"/>
    <p:sldId id="331" r:id="rId17"/>
    <p:sldId id="317" r:id="rId18"/>
    <p:sldId id="332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CF6"/>
    <a:srgbClr val="E3E3E3"/>
    <a:srgbClr val="B7E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63" autoAdjust="0"/>
    <p:restoredTop sz="97436" autoAdjust="0"/>
  </p:normalViewPr>
  <p:slideViewPr>
    <p:cSldViewPr snapToGrid="0">
      <p:cViewPr varScale="1">
        <p:scale>
          <a:sx n="158" d="100"/>
          <a:sy n="158" d="100"/>
        </p:scale>
        <p:origin x="96" y="184"/>
      </p:cViewPr>
      <p:guideLst/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69" d="100"/>
          <a:sy n="169" d="100"/>
        </p:scale>
        <p:origin x="5400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D7746732-A526-3740-BD8F-8333D0E7F1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B37E0F7-EBC9-FD44-987F-7B508F8193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B52A0-BC44-E54E-BB53-35C996A5979D}" type="datetimeFigureOut">
              <a:rPr lang="it-IT" smtClean="0"/>
              <a:t>18/01/2022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79E798E-E88E-0749-A76E-B3833A12EB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B523B45-1C7A-C040-BA75-2AC3EA4418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C033F-521C-7441-A5E4-7DA942AAA7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243140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64A51-A54F-EB43-81BE-829F1E691759}" type="datetimeFigureOut">
              <a:rPr lang="it-IT" smtClean="0"/>
              <a:t>18/01/2022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E13F5-810F-964E-BE12-78D6CDF97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091468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intestazione 4">
            <a:extLst>
              <a:ext uri="{FF2B5EF4-FFF2-40B4-BE49-F238E27FC236}">
                <a16:creationId xmlns:a16="http://schemas.microsoft.com/office/drawing/2014/main" id="{1DB3C949-33EB-E84D-B42A-3A85B6E18E9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614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4604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1989137"/>
            <a:ext cx="9001125" cy="2879726"/>
          </a:xfrm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err="1"/>
              <a:t>Titolo</a:t>
            </a:r>
            <a:r>
              <a:rPr lang="en-US" dirty="0"/>
              <a:t> </a:t>
            </a:r>
            <a:r>
              <a:rPr lang="en-US" dirty="0" err="1"/>
              <a:t>dell’intera</a:t>
            </a:r>
            <a:r>
              <a:rPr lang="en-US" dirty="0"/>
              <a:t> </a:t>
            </a:r>
            <a:r>
              <a:rPr lang="en-US" dirty="0" err="1"/>
              <a:t>serie</a:t>
            </a:r>
            <a:r>
              <a:rPr lang="en-US" dirty="0"/>
              <a:t> di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5325" y="4868863"/>
            <a:ext cx="9001125" cy="143986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Sottotitolo</a:t>
            </a:r>
            <a:r>
              <a:rPr lang="en-US" dirty="0"/>
              <a:t> </a:t>
            </a:r>
            <a:r>
              <a:rPr lang="en-US" dirty="0" err="1"/>
              <a:t>eventuale</a:t>
            </a:r>
            <a:endParaRPr lang="en-US" dirty="0"/>
          </a:p>
        </p:txBody>
      </p:sp>
      <p:pic>
        <p:nvPicPr>
          <p:cNvPr id="31" name="Google Shape;65;p13">
            <a:extLst>
              <a:ext uri="{FF2B5EF4-FFF2-40B4-BE49-F238E27FC236}">
                <a16:creationId xmlns:a16="http://schemas.microsoft.com/office/drawing/2014/main" id="{1BF66CAD-D42D-ED42-B2F9-155A63F3916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5325" y="549275"/>
            <a:ext cx="803078" cy="588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6811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06" userDrawn="1">
          <p15:clr>
            <a:srgbClr val="FBAE40"/>
          </p15:clr>
        </p15:guide>
        <p15:guide id="4" orient="horz" pos="1253" userDrawn="1">
          <p15:clr>
            <a:srgbClr val="FBAE40"/>
          </p15:clr>
        </p15:guide>
        <p15:guide id="5" orient="horz" pos="346" userDrawn="1">
          <p15:clr>
            <a:srgbClr val="FBAE40"/>
          </p15:clr>
        </p15:guide>
        <p15:guide id="6" orient="horz" pos="3067" userDrawn="1">
          <p15:clr>
            <a:srgbClr val="FBAE40"/>
          </p15:clr>
        </p15:guide>
        <p15:guide id="7" orient="horz" pos="3974" userDrawn="1">
          <p15:clr>
            <a:srgbClr val="FBAE40"/>
          </p15:clr>
        </p15:guide>
        <p15:guide id="8" pos="1572" userDrawn="1">
          <p15:clr>
            <a:srgbClr val="FBAE40"/>
          </p15:clr>
        </p15:guide>
        <p15:guide id="9" pos="438" userDrawn="1">
          <p15:clr>
            <a:srgbClr val="FBAE40"/>
          </p15:clr>
        </p15:guide>
        <p15:guide id="10" pos="4974" userDrawn="1">
          <p15:clr>
            <a:srgbClr val="FBAE40"/>
          </p15:clr>
        </p15:guide>
        <p15:guide id="11" pos="6108" userDrawn="1">
          <p15:clr>
            <a:srgbClr val="FBAE40"/>
          </p15:clr>
        </p15:guide>
        <p15:guide id="12" pos="72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sto + 1 Immag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515A1D15-B1C4-2B4F-BD26-68B1FC9FE2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549275"/>
            <a:ext cx="5040000" cy="14398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titoletto</a:t>
            </a:r>
          </a:p>
        </p:txBody>
      </p:sp>
      <p:sp>
        <p:nvSpPr>
          <p:cNvPr id="11" name="Segnaposto immagine 11">
            <a:extLst>
              <a:ext uri="{FF2B5EF4-FFF2-40B4-BE49-F238E27FC236}">
                <a16:creationId xmlns:a16="http://schemas.microsoft.com/office/drawing/2014/main" id="{CC20D013-84D0-E544-9671-76D5B3E399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549275"/>
            <a:ext cx="5400675" cy="575945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800">
                <a:solidFill>
                  <a:schemeClr val="accent3"/>
                </a:solidFill>
              </a:defRPr>
            </a:lvl2pPr>
          </a:lstStyle>
          <a:p>
            <a:endParaRPr lang="it-IT" dirty="0"/>
          </a:p>
          <a:p>
            <a:pPr lvl="1"/>
            <a:r>
              <a:rPr lang="it-IT" dirty="0"/>
              <a:t>Clicca sull’icona per inserire un’immagine</a:t>
            </a:r>
          </a:p>
        </p:txBody>
      </p:sp>
      <p:sp>
        <p:nvSpPr>
          <p:cNvPr id="8" name="Segnaposto testo 8">
            <a:extLst>
              <a:ext uri="{FF2B5EF4-FFF2-40B4-BE49-F238E27FC236}">
                <a16:creationId xmlns:a16="http://schemas.microsoft.com/office/drawing/2014/main" id="{D985BAA5-60B9-1D41-916F-E730DFDCCC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325" y="1989138"/>
            <a:ext cx="5040000" cy="4319587"/>
          </a:xfr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2400"/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breve descrizione</a:t>
            </a:r>
          </a:p>
        </p:txBody>
      </p:sp>
    </p:spTree>
    <p:extLst>
      <p:ext uri="{BB962C8B-B14F-4D97-AF65-F5344CB8AC3E}">
        <p14:creationId xmlns:p14="http://schemas.microsoft.com/office/powerpoint/2010/main" val="4065853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sto + 1 Immag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515A1D15-B1C4-2B4F-BD26-68B1FC9FE2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549275"/>
            <a:ext cx="5040000" cy="57594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titoletto</a:t>
            </a:r>
          </a:p>
        </p:txBody>
      </p:sp>
      <p:sp>
        <p:nvSpPr>
          <p:cNvPr id="11" name="Segnaposto immagine 11">
            <a:extLst>
              <a:ext uri="{FF2B5EF4-FFF2-40B4-BE49-F238E27FC236}">
                <a16:creationId xmlns:a16="http://schemas.microsoft.com/office/drawing/2014/main" id="{CC20D013-84D0-E544-9671-76D5B3E399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549275"/>
            <a:ext cx="5400675" cy="575945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800">
                <a:solidFill>
                  <a:schemeClr val="accent3"/>
                </a:solidFill>
              </a:defRPr>
            </a:lvl2pPr>
          </a:lstStyle>
          <a:p>
            <a:endParaRPr lang="it-IT" dirty="0"/>
          </a:p>
          <a:p>
            <a:pPr lvl="1"/>
            <a:r>
              <a:rPr lang="it-IT" dirty="0"/>
              <a:t>Clicca sull’icona per inserire un’immagine</a:t>
            </a:r>
          </a:p>
        </p:txBody>
      </p:sp>
    </p:spTree>
    <p:extLst>
      <p:ext uri="{BB962C8B-B14F-4D97-AF65-F5344CB8AC3E}">
        <p14:creationId xmlns:p14="http://schemas.microsoft.com/office/powerpoint/2010/main" val="3931323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 Txt + Im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11">
            <a:extLst>
              <a:ext uri="{FF2B5EF4-FFF2-40B4-BE49-F238E27FC236}">
                <a16:creationId xmlns:a16="http://schemas.microsoft.com/office/drawing/2014/main" id="{49363D58-19B2-A441-9EB3-682985E1F5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25" y="1484313"/>
            <a:ext cx="3240000" cy="194530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800">
                <a:solidFill>
                  <a:schemeClr val="accent3"/>
                </a:solidFill>
              </a:defRPr>
            </a:lvl2pPr>
          </a:lstStyle>
          <a:p>
            <a:endParaRPr lang="it-IT" dirty="0"/>
          </a:p>
          <a:p>
            <a:pPr lvl="1"/>
            <a:r>
              <a:rPr lang="it-IT" dirty="0"/>
              <a:t>Clicca sull’icona per inserire un’immagine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515A1D15-B1C4-2B4F-BD26-68B1FC9FE2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3855458"/>
            <a:ext cx="3240000" cy="2453267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800"/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testo di descrizione</a:t>
            </a:r>
          </a:p>
        </p:txBody>
      </p:sp>
      <p:sp>
        <p:nvSpPr>
          <p:cNvPr id="8" name="Segnaposto immagine 11">
            <a:extLst>
              <a:ext uri="{FF2B5EF4-FFF2-40B4-BE49-F238E27FC236}">
                <a16:creationId xmlns:a16="http://schemas.microsoft.com/office/drawing/2014/main" id="{46367CF4-C6B5-7B4B-B3A8-26343E8BC9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95800" y="1484313"/>
            <a:ext cx="3240000" cy="194530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800">
                <a:solidFill>
                  <a:schemeClr val="accent3"/>
                </a:solidFill>
              </a:defRPr>
            </a:lvl2pPr>
          </a:lstStyle>
          <a:p>
            <a:endParaRPr lang="it-IT" dirty="0"/>
          </a:p>
          <a:p>
            <a:pPr lvl="1"/>
            <a:r>
              <a:rPr lang="it-IT" dirty="0"/>
              <a:t>Clicca sull’icona per inserire un’immagine</a:t>
            </a:r>
          </a:p>
        </p:txBody>
      </p:sp>
      <p:sp>
        <p:nvSpPr>
          <p:cNvPr id="10" name="Segnaposto testo 8">
            <a:extLst>
              <a:ext uri="{FF2B5EF4-FFF2-40B4-BE49-F238E27FC236}">
                <a16:creationId xmlns:a16="http://schemas.microsoft.com/office/drawing/2014/main" id="{6B1CE009-AF44-5948-A72B-66CF6D819A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5800" y="3855458"/>
            <a:ext cx="3240000" cy="2453267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800"/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testo di descrizione</a:t>
            </a:r>
          </a:p>
        </p:txBody>
      </p:sp>
      <p:sp>
        <p:nvSpPr>
          <p:cNvPr id="13" name="Segnaposto immagine 11">
            <a:extLst>
              <a:ext uri="{FF2B5EF4-FFF2-40B4-BE49-F238E27FC236}">
                <a16:creationId xmlns:a16="http://schemas.microsoft.com/office/drawing/2014/main" id="{452515CB-B8FF-5F4F-82FD-C3C7516AD8A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57520" y="1484313"/>
            <a:ext cx="3240000" cy="194530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800">
                <a:solidFill>
                  <a:schemeClr val="accent3"/>
                </a:solidFill>
              </a:defRPr>
            </a:lvl2pPr>
          </a:lstStyle>
          <a:p>
            <a:endParaRPr lang="it-IT" dirty="0"/>
          </a:p>
          <a:p>
            <a:pPr lvl="1"/>
            <a:r>
              <a:rPr lang="it-IT" dirty="0"/>
              <a:t>Clicca sull’icona per inserire un’immagine</a:t>
            </a:r>
          </a:p>
        </p:txBody>
      </p:sp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DD6D3939-3243-DE42-B5BD-99EFDDFBF8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57520" y="3855458"/>
            <a:ext cx="3240000" cy="2453267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800"/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testo di descrizione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7602814C-4379-AA45-B494-470749C32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325" y="548493"/>
            <a:ext cx="10801350" cy="46750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titoletto</a:t>
            </a:r>
          </a:p>
        </p:txBody>
      </p:sp>
    </p:spTree>
    <p:extLst>
      <p:ext uri="{BB962C8B-B14F-4D97-AF65-F5344CB8AC3E}">
        <p14:creationId xmlns:p14="http://schemas.microsoft.com/office/powerpoint/2010/main" val="3199647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  <p15:guide id="2" pos="2819" userDrawn="1">
          <p15:clr>
            <a:srgbClr val="FBAE40"/>
          </p15:clr>
        </p15:guide>
        <p15:guide id="3" pos="2479" userDrawn="1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9" pos="438">
          <p15:clr>
            <a:srgbClr val="FBAE40"/>
          </p15:clr>
        </p15:guide>
        <p15:guide id="10" pos="5201" userDrawn="1">
          <p15:clr>
            <a:srgbClr val="FBAE40"/>
          </p15:clr>
        </p15:guide>
        <p15:guide id="11" pos="4883" userDrawn="1">
          <p15:clr>
            <a:srgbClr val="FBAE40"/>
          </p15:clr>
        </p15:guide>
        <p15:guide id="12" pos="7242">
          <p15:clr>
            <a:srgbClr val="FBAE40"/>
          </p15:clr>
        </p15:guide>
        <p15:guide id="13" orient="horz" pos="2160" userDrawn="1">
          <p15:clr>
            <a:srgbClr val="FBAE40"/>
          </p15:clr>
        </p15:guide>
        <p15:guide id="14" orient="horz" pos="93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etto + Immag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11">
            <a:extLst>
              <a:ext uri="{FF2B5EF4-FFF2-40B4-BE49-F238E27FC236}">
                <a16:creationId xmlns:a16="http://schemas.microsoft.com/office/drawing/2014/main" id="{49363D58-19B2-A441-9EB3-682985E1F5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25" y="1484313"/>
            <a:ext cx="10801350" cy="482441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800">
                <a:solidFill>
                  <a:schemeClr val="accent3"/>
                </a:solidFill>
              </a:defRPr>
            </a:lvl2pPr>
          </a:lstStyle>
          <a:p>
            <a:endParaRPr lang="it-IT" dirty="0"/>
          </a:p>
          <a:p>
            <a:pPr lvl="1"/>
            <a:r>
              <a:rPr lang="it-IT" dirty="0"/>
              <a:t>Clicca sull’icona per inserire un’immagine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7602814C-4379-AA45-B494-470749C32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325" y="548493"/>
            <a:ext cx="10801350" cy="46750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titoletto</a:t>
            </a:r>
          </a:p>
        </p:txBody>
      </p:sp>
    </p:spTree>
    <p:extLst>
      <p:ext uri="{BB962C8B-B14F-4D97-AF65-F5344CB8AC3E}">
        <p14:creationId xmlns:p14="http://schemas.microsoft.com/office/powerpoint/2010/main" val="2961739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  <p15:guide id="5" orient="horz" pos="346">
          <p15:clr>
            <a:srgbClr val="FBAE40"/>
          </p15:clr>
        </p15:guide>
        <p15:guide id="7" orient="horz" pos="3974">
          <p15:clr>
            <a:srgbClr val="FBAE40"/>
          </p15:clr>
        </p15:guide>
        <p15:guide id="9" pos="438">
          <p15:clr>
            <a:srgbClr val="FBAE40"/>
          </p15:clr>
        </p15:guide>
        <p15:guide id="12" pos="7242">
          <p15:clr>
            <a:srgbClr val="FBAE40"/>
          </p15:clr>
        </p15:guide>
        <p15:guide id="14" orient="horz" pos="93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etto + vu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7602814C-4379-AA45-B494-470749C32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325" y="548493"/>
            <a:ext cx="10801350" cy="46750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titoletto</a:t>
            </a:r>
          </a:p>
        </p:txBody>
      </p:sp>
    </p:spTree>
    <p:extLst>
      <p:ext uri="{BB962C8B-B14F-4D97-AF65-F5344CB8AC3E}">
        <p14:creationId xmlns:p14="http://schemas.microsoft.com/office/powerpoint/2010/main" val="1310373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  <p15:guide id="5" orient="horz" pos="346">
          <p15:clr>
            <a:srgbClr val="FBAE40"/>
          </p15:clr>
        </p15:guide>
        <p15:guide id="7" orient="horz" pos="3974">
          <p15:clr>
            <a:srgbClr val="FBAE40"/>
          </p15:clr>
        </p15:guide>
        <p15:guide id="9" pos="438">
          <p15:clr>
            <a:srgbClr val="FBAE40"/>
          </p15:clr>
        </p15:guide>
        <p15:guide id="12" pos="7242">
          <p15:clr>
            <a:srgbClr val="FBAE40"/>
          </p15:clr>
        </p15:guide>
        <p15:guide id="14" orient="horz" pos="93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a + didascal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11">
            <a:extLst>
              <a:ext uri="{FF2B5EF4-FFF2-40B4-BE49-F238E27FC236}">
                <a16:creationId xmlns:a16="http://schemas.microsoft.com/office/drawing/2014/main" id="{AC9F1CE2-8B0A-5544-874F-B962ED68C59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5326" y="549275"/>
            <a:ext cx="10801350" cy="4824413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800">
                <a:solidFill>
                  <a:schemeClr val="accent3"/>
                </a:solidFill>
              </a:defRPr>
            </a:lvl2pPr>
          </a:lstStyle>
          <a:p>
            <a:endParaRPr lang="it-IT" dirty="0"/>
          </a:p>
          <a:p>
            <a:pPr lvl="1"/>
            <a:r>
              <a:rPr lang="it-IT" dirty="0"/>
              <a:t>Clicca sull’icona per inserire un’immagine</a:t>
            </a:r>
          </a:p>
        </p:txBody>
      </p:sp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37BC434D-5EA9-0349-9D64-BC8C483370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5373688"/>
            <a:ext cx="10801350" cy="935037"/>
          </a:xfrm>
        </p:spPr>
        <p:txBody>
          <a:bodyPr anchor="ctr">
            <a:normAutofit/>
          </a:bodyPr>
          <a:lstStyle>
            <a:lvl1pPr marL="0" indent="0">
              <a:lnSpc>
                <a:spcPts val="2200"/>
              </a:lnSpc>
              <a:buNone/>
              <a:defRPr sz="1500"/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testo di descrizione</a:t>
            </a:r>
          </a:p>
        </p:txBody>
      </p:sp>
    </p:spTree>
    <p:extLst>
      <p:ext uri="{BB962C8B-B14F-4D97-AF65-F5344CB8AC3E}">
        <p14:creationId xmlns:p14="http://schemas.microsoft.com/office/powerpoint/2010/main" val="2313406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5" orient="horz" pos="346">
          <p15:clr>
            <a:srgbClr val="FBAE40"/>
          </p15:clr>
        </p15:guide>
        <p15:guide id="7" orient="horz" pos="3974">
          <p15:clr>
            <a:srgbClr val="FBAE40"/>
          </p15:clr>
        </p15:guide>
        <p15:guide id="9" pos="438">
          <p15:clr>
            <a:srgbClr val="FBAE40"/>
          </p15:clr>
        </p15:guide>
        <p15:guide id="12" pos="7242">
          <p15:clr>
            <a:srgbClr val="FBAE40"/>
          </p15:clr>
        </p15:guide>
        <p15:guide id="14" orient="horz" pos="36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1989137"/>
            <a:ext cx="9001125" cy="2879726"/>
          </a:xfrm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err="1"/>
              <a:t>Titolo</a:t>
            </a:r>
            <a:r>
              <a:rPr lang="en-US" dirty="0"/>
              <a:t> </a:t>
            </a:r>
            <a:r>
              <a:rPr lang="en-US" dirty="0" err="1"/>
              <a:t>dell’intera</a:t>
            </a:r>
            <a:r>
              <a:rPr lang="en-US" dirty="0"/>
              <a:t> </a:t>
            </a:r>
            <a:r>
              <a:rPr lang="en-US" dirty="0" err="1"/>
              <a:t>serie</a:t>
            </a:r>
            <a:r>
              <a:rPr lang="en-US" dirty="0"/>
              <a:t> di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5325" y="4868863"/>
            <a:ext cx="9001125" cy="143986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Sottotitolo</a:t>
            </a:r>
            <a:r>
              <a:rPr lang="en-US" dirty="0"/>
              <a:t> </a:t>
            </a:r>
            <a:r>
              <a:rPr lang="en-US" dirty="0" err="1"/>
              <a:t>eventuale</a:t>
            </a:r>
            <a:endParaRPr lang="en-US" dirty="0"/>
          </a:p>
        </p:txBody>
      </p:sp>
      <p:pic>
        <p:nvPicPr>
          <p:cNvPr id="31" name="Google Shape;65;p13">
            <a:extLst>
              <a:ext uri="{FF2B5EF4-FFF2-40B4-BE49-F238E27FC236}">
                <a16:creationId xmlns:a16="http://schemas.microsoft.com/office/drawing/2014/main" id="{1BF66CAD-D42D-ED42-B2F9-155A63F3916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5325" y="549275"/>
            <a:ext cx="803078" cy="588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7923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6" y="1989137"/>
            <a:ext cx="6619874" cy="2879726"/>
          </a:xfrm>
        </p:spPr>
        <p:txBody>
          <a:bodyPr anchor="ctr">
            <a:normAutofit/>
          </a:bodyPr>
          <a:lstStyle>
            <a:lvl1pPr algn="l">
              <a:lnSpc>
                <a:spcPts val="7000"/>
              </a:lnSpc>
              <a:defRPr sz="55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err="1"/>
              <a:t>Titolo</a:t>
            </a:r>
            <a:r>
              <a:rPr lang="en-US" dirty="0"/>
              <a:t> </a:t>
            </a:r>
            <a:r>
              <a:rPr lang="en-US" dirty="0" err="1"/>
              <a:t>dell’intera</a:t>
            </a:r>
            <a:r>
              <a:rPr lang="en-US" dirty="0"/>
              <a:t> </a:t>
            </a:r>
            <a:r>
              <a:rPr lang="en-US" dirty="0" err="1"/>
              <a:t>serie</a:t>
            </a:r>
            <a:r>
              <a:rPr lang="en-US" dirty="0"/>
              <a:t> di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5326" y="4868863"/>
            <a:ext cx="6626012" cy="1439862"/>
          </a:xfrm>
        </p:spPr>
        <p:txBody>
          <a:bodyPr anchor="b">
            <a:norm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Sottotitolo</a:t>
            </a:r>
            <a:r>
              <a:rPr lang="en-US" dirty="0"/>
              <a:t> </a:t>
            </a:r>
            <a:r>
              <a:rPr lang="en-US" dirty="0" err="1"/>
              <a:t>eventuale</a:t>
            </a:r>
            <a:endParaRPr lang="en-US" dirty="0"/>
          </a:p>
        </p:txBody>
      </p:sp>
      <p:pic>
        <p:nvPicPr>
          <p:cNvPr id="31" name="Google Shape;65;p13">
            <a:extLst>
              <a:ext uri="{FF2B5EF4-FFF2-40B4-BE49-F238E27FC236}">
                <a16:creationId xmlns:a16="http://schemas.microsoft.com/office/drawing/2014/main" id="{1BF66CAD-D42D-ED42-B2F9-155A63F3916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5325" y="549275"/>
            <a:ext cx="803078" cy="5884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egnaposto immagine 11">
            <a:extLst>
              <a:ext uri="{FF2B5EF4-FFF2-40B4-BE49-F238E27FC236}">
                <a16:creationId xmlns:a16="http://schemas.microsoft.com/office/drawing/2014/main" id="{F0D606B4-24B8-464C-99B6-9E18597CB0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96224" y="0"/>
            <a:ext cx="4295775" cy="68580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/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</a:lstStyle>
          <a:p>
            <a:endParaRPr lang="it-IT" dirty="0"/>
          </a:p>
          <a:p>
            <a:pPr lvl="1"/>
            <a:r>
              <a:rPr lang="it-IT" dirty="0"/>
              <a:t>Clicca sull’icona per inserire un’immagine</a:t>
            </a:r>
          </a:p>
        </p:txBody>
      </p:sp>
    </p:spTree>
    <p:extLst>
      <p:ext uri="{BB962C8B-B14F-4D97-AF65-F5344CB8AC3E}">
        <p14:creationId xmlns:p14="http://schemas.microsoft.com/office/powerpoint/2010/main" val="519322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itolo + Immagi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11">
            <a:extLst>
              <a:ext uri="{FF2B5EF4-FFF2-40B4-BE49-F238E27FC236}">
                <a16:creationId xmlns:a16="http://schemas.microsoft.com/office/drawing/2014/main" id="{49363D58-19B2-A441-9EB3-682985E1F5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/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</a:lstStyle>
          <a:p>
            <a:endParaRPr lang="it-IT" dirty="0"/>
          </a:p>
          <a:p>
            <a:pPr lvl="1"/>
            <a:r>
              <a:rPr lang="it-IT" dirty="0"/>
              <a:t>Clicca sull’icona per inserire un’immagine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E2D86A4-5BF1-3A44-BB37-10CF87AF4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549275"/>
            <a:ext cx="4532809" cy="57594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Inserisci breve testo </a:t>
            </a:r>
          </a:p>
        </p:txBody>
      </p:sp>
    </p:spTree>
    <p:extLst>
      <p:ext uri="{BB962C8B-B14F-4D97-AF65-F5344CB8AC3E}">
        <p14:creationId xmlns:p14="http://schemas.microsoft.com/office/powerpoint/2010/main" val="2099892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itolo + Immagi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E2D86A4-5BF1-3A44-BB37-10CF87AF4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549275"/>
            <a:ext cx="4532809" cy="57594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Inserisci breve testo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C18879E-CC89-6A40-8F50-A25D67454E99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Segnaposto testo 8">
            <a:extLst>
              <a:ext uri="{FF2B5EF4-FFF2-40B4-BE49-F238E27FC236}">
                <a16:creationId xmlns:a16="http://schemas.microsoft.com/office/drawing/2014/main" id="{04E99D45-D077-B040-92B8-78EA3319DE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56675" y="549275"/>
            <a:ext cx="5040000" cy="5759449"/>
          </a:xfr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2400"/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breve descrizione</a:t>
            </a:r>
          </a:p>
        </p:txBody>
      </p:sp>
    </p:spTree>
    <p:extLst>
      <p:ext uri="{BB962C8B-B14F-4D97-AF65-F5344CB8AC3E}">
        <p14:creationId xmlns:p14="http://schemas.microsoft.com/office/powerpoint/2010/main" val="3500767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tto chiave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549275"/>
            <a:ext cx="10801350" cy="575945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err="1"/>
              <a:t>Inserisci</a:t>
            </a:r>
            <a:r>
              <a:rPr lang="en-US" dirty="0"/>
              <a:t> breve </a:t>
            </a:r>
            <a:r>
              <a:rPr lang="en-US" dirty="0" err="1"/>
              <a:t>testo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452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tto chiave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549275"/>
            <a:ext cx="10801350" cy="575945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err="1"/>
              <a:t>Inserisci</a:t>
            </a:r>
            <a:r>
              <a:rPr lang="en-US" dirty="0"/>
              <a:t> breve </a:t>
            </a:r>
            <a:r>
              <a:rPr lang="en-US" dirty="0" err="1"/>
              <a:t>testo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07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+ 1 Immag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515A1D15-B1C4-2B4F-BD26-68B1FC9FE2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4" y="549275"/>
            <a:ext cx="9001125" cy="14398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titoletto</a:t>
            </a:r>
          </a:p>
        </p:txBody>
      </p:sp>
      <p:sp>
        <p:nvSpPr>
          <p:cNvPr id="8" name="Segnaposto testo 8">
            <a:extLst>
              <a:ext uri="{FF2B5EF4-FFF2-40B4-BE49-F238E27FC236}">
                <a16:creationId xmlns:a16="http://schemas.microsoft.com/office/drawing/2014/main" id="{D985BAA5-60B9-1D41-916F-E730DFDCCC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989138"/>
            <a:ext cx="9001125" cy="4319587"/>
          </a:xfr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2400"/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breve descrizione</a:t>
            </a:r>
          </a:p>
        </p:txBody>
      </p:sp>
    </p:spTree>
    <p:extLst>
      <p:ext uri="{BB962C8B-B14F-4D97-AF65-F5344CB8AC3E}">
        <p14:creationId xmlns:p14="http://schemas.microsoft.com/office/powerpoint/2010/main" val="1110086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515A1D15-B1C4-2B4F-BD26-68B1FC9FE2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549275"/>
            <a:ext cx="5040000" cy="14398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titoletto</a:t>
            </a:r>
          </a:p>
        </p:txBody>
      </p:sp>
      <p:sp>
        <p:nvSpPr>
          <p:cNvPr id="8" name="Segnaposto testo 8">
            <a:extLst>
              <a:ext uri="{FF2B5EF4-FFF2-40B4-BE49-F238E27FC236}">
                <a16:creationId xmlns:a16="http://schemas.microsoft.com/office/drawing/2014/main" id="{D985BAA5-60B9-1D41-916F-E730DFDCCC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56675" y="549276"/>
            <a:ext cx="5040000" cy="1439862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800"/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breve descrizione</a:t>
            </a:r>
          </a:p>
        </p:txBody>
      </p:sp>
      <p:sp>
        <p:nvSpPr>
          <p:cNvPr id="10" name="Segnaposto tabella 15">
            <a:extLst>
              <a:ext uri="{FF2B5EF4-FFF2-40B4-BE49-F238E27FC236}">
                <a16:creationId xmlns:a16="http://schemas.microsoft.com/office/drawing/2014/main" id="{3B2B8D74-F879-164C-BA5F-10F71E457C52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95325" y="1989138"/>
            <a:ext cx="10801350" cy="431958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r>
              <a:rPr lang="it-IT" dirty="0"/>
              <a:t>Clicca sull’icona per inserire una tabella</a:t>
            </a:r>
          </a:p>
        </p:txBody>
      </p:sp>
    </p:spTree>
    <p:extLst>
      <p:ext uri="{BB962C8B-B14F-4D97-AF65-F5344CB8AC3E}">
        <p14:creationId xmlns:p14="http://schemas.microsoft.com/office/powerpoint/2010/main" val="2453664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riangolo rettangolo 8">
            <a:extLst>
              <a:ext uri="{FF2B5EF4-FFF2-40B4-BE49-F238E27FC236}">
                <a16:creationId xmlns:a16="http://schemas.microsoft.com/office/drawing/2014/main" id="{D5D28D7F-70AE-1148-95F6-20C5F516540C}"/>
              </a:ext>
            </a:extLst>
          </p:cNvPr>
          <p:cNvSpPr/>
          <p:nvPr userDrawn="1"/>
        </p:nvSpPr>
        <p:spPr>
          <a:xfrm>
            <a:off x="0" y="6020382"/>
            <a:ext cx="841108" cy="841108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Google Shape;65;p13">
            <a:extLst>
              <a:ext uri="{FF2B5EF4-FFF2-40B4-BE49-F238E27FC236}">
                <a16:creationId xmlns:a16="http://schemas.microsoft.com/office/drawing/2014/main" id="{04C6F296-FB3A-8746-AAFF-EE9019DD4171}"/>
              </a:ext>
            </a:extLst>
          </p:cNvPr>
          <p:cNvPicPr preferRelativeResize="0"/>
          <p:nvPr userDrawn="1"/>
        </p:nvPicPr>
        <p:blipFill rotWithShape="1">
          <a:blip r:embed="rId17">
            <a:alphaModFix/>
          </a:blip>
          <a:srcRect/>
          <a:stretch/>
        </p:blipFill>
        <p:spPr>
          <a:xfrm>
            <a:off x="123226" y="6499367"/>
            <a:ext cx="325217" cy="23831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0F70B74-A409-F543-B416-278259173CB3}"/>
              </a:ext>
            </a:extLst>
          </p:cNvPr>
          <p:cNvSpPr txBox="1"/>
          <p:nvPr userDrawn="1"/>
        </p:nvSpPr>
        <p:spPr>
          <a:xfrm>
            <a:off x="10649666" y="6304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it-IT" dirty="0"/>
          </a:p>
        </p:txBody>
      </p: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5CC76654-CC16-0048-B9B9-8E034D04E129}"/>
              </a:ext>
            </a:extLst>
          </p:cNvPr>
          <p:cNvSpPr txBox="1">
            <a:spLocks/>
          </p:cNvSpPr>
          <p:nvPr userDrawn="1"/>
        </p:nvSpPr>
        <p:spPr>
          <a:xfrm>
            <a:off x="695324" y="6308725"/>
            <a:ext cx="10696861" cy="5492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dirty="0">
                <a:solidFill>
                  <a:schemeClr val="tx2"/>
                </a:solidFill>
              </a:rPr>
              <a:t>Lo sviluppo di solidi</a:t>
            </a:r>
          </a:p>
        </p:txBody>
      </p:sp>
    </p:spTree>
    <p:extLst>
      <p:ext uri="{BB962C8B-B14F-4D97-AF65-F5344CB8AC3E}">
        <p14:creationId xmlns:p14="http://schemas.microsoft.com/office/powerpoint/2010/main" val="274263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7" r:id="rId2"/>
    <p:sldLayoutId id="2147483695" r:id="rId3"/>
    <p:sldLayoutId id="2147483673" r:id="rId4"/>
    <p:sldLayoutId id="2147483699" r:id="rId5"/>
    <p:sldLayoutId id="2147483690" r:id="rId6"/>
    <p:sldLayoutId id="2147483692" r:id="rId7"/>
    <p:sldLayoutId id="2147483677" r:id="rId8"/>
    <p:sldLayoutId id="2147483676" r:id="rId9"/>
    <p:sldLayoutId id="2147483700" r:id="rId10"/>
    <p:sldLayoutId id="2147483694" r:id="rId11"/>
    <p:sldLayoutId id="2147483675" r:id="rId12"/>
    <p:sldLayoutId id="2147483691" r:id="rId13"/>
    <p:sldLayoutId id="2147483701" r:id="rId14"/>
    <p:sldLayoutId id="2147483693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19F138-E91E-CF43-A8D8-5414A75C79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Lo sviluppo di solidi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3CC736B-0853-CD44-A9F6-C506FA0EE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877125"/>
            <a:ext cx="9001125" cy="1439862"/>
          </a:xfrm>
        </p:spPr>
        <p:txBody>
          <a:bodyPr/>
          <a:lstStyle/>
          <a:p>
            <a:r>
              <a:rPr lang="it-IT" dirty="0"/>
              <a:t>Corso di Discipline plastiche e scultoree: </a:t>
            </a:r>
            <a:r>
              <a:rPr lang="it-IT" i="1" dirty="0"/>
              <a:t>Le tecniche</a:t>
            </a:r>
          </a:p>
          <a:p>
            <a:r>
              <a:rPr lang="it-IT" sz="1800" dirty="0"/>
              <a:t>prof. Mario </a:t>
            </a:r>
            <a:r>
              <a:rPr lang="it-IT" sz="1800" dirty="0" err="1"/>
              <a:t>Diegoli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611501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9.jpeg" descr="image9.jpeg">
            <a:extLst>
              <a:ext uri="{FF2B5EF4-FFF2-40B4-BE49-F238E27FC236}">
                <a16:creationId xmlns:a16="http://schemas.microsoft.com/office/drawing/2014/main" id="{C4C138DE-3EC4-4EC0-8DFE-7C558BBD12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20" b="16329"/>
          <a:stretch/>
        </p:blipFill>
        <p:spPr>
          <a:xfrm>
            <a:off x="1803624" y="1800603"/>
            <a:ext cx="8684343" cy="3403823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C0927964-7B67-40DF-8283-67F0455EA3CA}"/>
              </a:ext>
            </a:extLst>
          </p:cNvPr>
          <p:cNvSpPr txBox="1">
            <a:spLocks/>
          </p:cNvSpPr>
          <p:nvPr/>
        </p:nvSpPr>
        <p:spPr>
          <a:xfrm>
            <a:off x="503580" y="804812"/>
            <a:ext cx="10489361" cy="1379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2000" dirty="0"/>
              <a:t>Per sviluppo di un solido s’intende l’operazione di ribaltamento su un unico piano - nel nostro caso quello del foglio - di tutte le sue facce.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17320A2F-2E66-4B8E-A193-89B00913E37D}"/>
              </a:ext>
            </a:extLst>
          </p:cNvPr>
          <p:cNvGrpSpPr/>
          <p:nvPr/>
        </p:nvGrpSpPr>
        <p:grpSpPr>
          <a:xfrm>
            <a:off x="2086889" y="5204426"/>
            <a:ext cx="2667001" cy="363252"/>
            <a:chOff x="3186116" y="5693187"/>
            <a:chExt cx="2667001" cy="363252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C41C4C3-7E4E-4549-92A5-696A4C166AF5}"/>
                </a:ext>
              </a:extLst>
            </p:cNvPr>
            <p:cNvSpPr/>
            <p:nvPr/>
          </p:nvSpPr>
          <p:spPr>
            <a:xfrm>
              <a:off x="3259752" y="5693188"/>
              <a:ext cx="2313363" cy="3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3160DD9C-4E46-4908-B4A6-CC5A703EE1BB}"/>
                </a:ext>
              </a:extLst>
            </p:cNvPr>
            <p:cNvSpPr/>
            <p:nvPr/>
          </p:nvSpPr>
          <p:spPr>
            <a:xfrm>
              <a:off x="3186116" y="5693187"/>
              <a:ext cx="73635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" name="Segnaposto testo 3">
              <a:extLst>
                <a:ext uri="{FF2B5EF4-FFF2-40B4-BE49-F238E27FC236}">
                  <a16:creationId xmlns:a16="http://schemas.microsoft.com/office/drawing/2014/main" id="{E696908E-9F4D-4F33-9E65-E9819B369C0B}"/>
                </a:ext>
              </a:extLst>
            </p:cNvPr>
            <p:cNvSpPr txBox="1">
              <a:spLocks/>
            </p:cNvSpPr>
            <p:nvPr/>
          </p:nvSpPr>
          <p:spPr>
            <a:xfrm>
              <a:off x="3282587" y="5720904"/>
              <a:ext cx="2570530" cy="33553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ts val="3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5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it-IT" sz="1400" dirty="0">
                  <a:solidFill>
                    <a:schemeClr val="bg1"/>
                  </a:solidFill>
                </a:rPr>
                <a:t>Sviluppo dell’icosaedro.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1137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10.jpeg" descr="image10.jpeg">
            <a:extLst>
              <a:ext uri="{FF2B5EF4-FFF2-40B4-BE49-F238E27FC236}">
                <a16:creationId xmlns:a16="http://schemas.microsoft.com/office/drawing/2014/main" id="{42A82573-B60D-46FD-8459-EF120690F9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02" b="17762"/>
          <a:stretch/>
        </p:blipFill>
        <p:spPr>
          <a:xfrm>
            <a:off x="2138361" y="1736153"/>
            <a:ext cx="8401047" cy="32990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E08B70E1-EAF8-4372-AC0A-839AB270569F}"/>
              </a:ext>
            </a:extLst>
          </p:cNvPr>
          <p:cNvGrpSpPr/>
          <p:nvPr/>
        </p:nvGrpSpPr>
        <p:grpSpPr>
          <a:xfrm>
            <a:off x="7818538" y="5220106"/>
            <a:ext cx="2667001" cy="360001"/>
            <a:chOff x="7818538" y="5220106"/>
            <a:chExt cx="2667001" cy="360001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44C02F8E-D068-4888-BC0D-BA19B55C7464}"/>
                </a:ext>
              </a:extLst>
            </p:cNvPr>
            <p:cNvSpPr/>
            <p:nvPr/>
          </p:nvSpPr>
          <p:spPr>
            <a:xfrm>
              <a:off x="7892174" y="5220107"/>
              <a:ext cx="2453056" cy="3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C0D5601-F182-43F1-90EF-D2A722089821}"/>
                </a:ext>
              </a:extLst>
            </p:cNvPr>
            <p:cNvSpPr/>
            <p:nvPr/>
          </p:nvSpPr>
          <p:spPr>
            <a:xfrm>
              <a:off x="7818538" y="5220106"/>
              <a:ext cx="73635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" name="Segnaposto testo 3">
              <a:extLst>
                <a:ext uri="{FF2B5EF4-FFF2-40B4-BE49-F238E27FC236}">
                  <a16:creationId xmlns:a16="http://schemas.microsoft.com/office/drawing/2014/main" id="{3FB9B717-38BF-4DE6-8C88-39DD7C7BCE26}"/>
                </a:ext>
              </a:extLst>
            </p:cNvPr>
            <p:cNvSpPr txBox="1">
              <a:spLocks/>
            </p:cNvSpPr>
            <p:nvPr/>
          </p:nvSpPr>
          <p:spPr>
            <a:xfrm>
              <a:off x="7915009" y="5238298"/>
              <a:ext cx="2570530" cy="33553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ts val="3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5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it-IT" sz="1400" dirty="0">
                  <a:solidFill>
                    <a:schemeClr val="bg1"/>
                  </a:solidFill>
                </a:rPr>
                <a:t>Sviluppo del dodecaedro.</a:t>
              </a:r>
            </a:p>
          </p:txBody>
        </p:sp>
      </p:grp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DD38AE3E-7347-4E08-943A-8EE93F976827}"/>
              </a:ext>
            </a:extLst>
          </p:cNvPr>
          <p:cNvSpPr txBox="1">
            <a:spLocks/>
          </p:cNvSpPr>
          <p:nvPr/>
        </p:nvSpPr>
        <p:spPr>
          <a:xfrm>
            <a:off x="503580" y="804812"/>
            <a:ext cx="10489361" cy="1379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2000" dirty="0"/>
              <a:t>Per sviluppo di un solido s’intende l’operazione di ribaltamento su un unico piano - nel nostro caso quello del foglio - di tutte le sue facce.</a:t>
            </a:r>
          </a:p>
        </p:txBody>
      </p:sp>
    </p:spTree>
    <p:extLst>
      <p:ext uri="{BB962C8B-B14F-4D97-AF65-F5344CB8AC3E}">
        <p14:creationId xmlns:p14="http://schemas.microsoft.com/office/powerpoint/2010/main" val="663486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44219EB-943D-FD45-9AD9-F997072A10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3580" y="253168"/>
            <a:ext cx="9001125" cy="551644"/>
          </a:xfrm>
        </p:spPr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Esercitazione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3C0E46A3-F17A-4E90-B836-587C97177779}"/>
              </a:ext>
            </a:extLst>
          </p:cNvPr>
          <p:cNvGrpSpPr/>
          <p:nvPr/>
        </p:nvGrpSpPr>
        <p:grpSpPr>
          <a:xfrm>
            <a:off x="503579" y="2027716"/>
            <a:ext cx="4814069" cy="3805525"/>
            <a:chOff x="503580" y="2027718"/>
            <a:chExt cx="3780641" cy="900001"/>
          </a:xfrm>
        </p:grpSpPr>
        <p:sp>
          <p:nvSpPr>
            <p:cNvPr id="42" name="Rettangolo 41">
              <a:extLst>
                <a:ext uri="{FF2B5EF4-FFF2-40B4-BE49-F238E27FC236}">
                  <a16:creationId xmlns:a16="http://schemas.microsoft.com/office/drawing/2014/main" id="{2D6F6CBD-B698-4ABB-8A98-0FE8BAC76F30}"/>
                </a:ext>
              </a:extLst>
            </p:cNvPr>
            <p:cNvSpPr/>
            <p:nvPr/>
          </p:nvSpPr>
          <p:spPr>
            <a:xfrm>
              <a:off x="577214" y="2027719"/>
              <a:ext cx="3707007" cy="90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dirty="0"/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F61AA0FF-DFBA-4A28-84C8-7BEFBF278B08}"/>
                </a:ext>
              </a:extLst>
            </p:cNvPr>
            <p:cNvSpPr/>
            <p:nvPr/>
          </p:nvSpPr>
          <p:spPr>
            <a:xfrm>
              <a:off x="503580" y="2027718"/>
              <a:ext cx="73635" cy="90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dirty="0"/>
            </a:p>
          </p:txBody>
        </p:sp>
        <p:sp>
          <p:nvSpPr>
            <p:cNvPr id="44" name="Segnaposto testo 3">
              <a:extLst>
                <a:ext uri="{FF2B5EF4-FFF2-40B4-BE49-F238E27FC236}">
                  <a16:creationId xmlns:a16="http://schemas.microsoft.com/office/drawing/2014/main" id="{5ED2B237-FFDD-4C22-93C9-77D7A8BC3EDA}"/>
                </a:ext>
              </a:extLst>
            </p:cNvPr>
            <p:cNvSpPr txBox="1">
              <a:spLocks/>
            </p:cNvSpPr>
            <p:nvPr/>
          </p:nvSpPr>
          <p:spPr>
            <a:xfrm>
              <a:off x="825773" y="2054377"/>
              <a:ext cx="3258117" cy="84895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it-IT" sz="1600" b="1" dirty="0">
                  <a:solidFill>
                    <a:schemeClr val="bg1"/>
                  </a:solidFill>
                </a:rPr>
                <a:t>Costruiamo il pentagono:</a:t>
              </a:r>
            </a:p>
            <a:p>
              <a:pPr>
                <a:lnSpc>
                  <a:spcPct val="100000"/>
                </a:lnSpc>
              </a:pPr>
              <a:r>
                <a:rPr lang="it-IT" sz="1600" dirty="0">
                  <a:solidFill>
                    <a:schemeClr val="bg1"/>
                  </a:solidFill>
                </a:rPr>
                <a:t>tracciamo il segmento AB;</a:t>
              </a:r>
            </a:p>
            <a:p>
              <a:pPr>
                <a:lnSpc>
                  <a:spcPct val="100000"/>
                </a:lnSpc>
              </a:pPr>
              <a:r>
                <a:rPr lang="it-IT" sz="1600" dirty="0">
                  <a:solidFill>
                    <a:schemeClr val="bg1"/>
                  </a:solidFill>
                </a:rPr>
                <a:t>puntiamo il compasso nel punto A con apertura AB e tracciamo un arco, poi puntiamo il compasso nel punto B con la stessa apertura e tracciamo un altro arco, nell'incrocio dei due archi troviamo il punto C;</a:t>
              </a:r>
            </a:p>
            <a:p>
              <a:pPr>
                <a:lnSpc>
                  <a:spcPct val="100000"/>
                </a:lnSpc>
              </a:pPr>
              <a:r>
                <a:rPr lang="it-IT" sz="1600" dirty="0">
                  <a:solidFill>
                    <a:schemeClr val="bg1"/>
                  </a:solidFill>
                </a:rPr>
                <a:t>dal punto medio M, del segmento AB, tracciamo con le squadre la perpendicolare che passa dal punto C e la perpendicolare dal punto A incrociandola nel punto D con l'arco proveniente dal punto B;</a:t>
              </a:r>
            </a:p>
          </p:txBody>
        </p:sp>
        <p:sp>
          <p:nvSpPr>
            <p:cNvPr id="45" name="Segnaposto testo 3">
              <a:extLst>
                <a:ext uri="{FF2B5EF4-FFF2-40B4-BE49-F238E27FC236}">
                  <a16:creationId xmlns:a16="http://schemas.microsoft.com/office/drawing/2014/main" id="{C655DFB8-1ED5-475E-89B0-2D7757854415}"/>
                </a:ext>
              </a:extLst>
            </p:cNvPr>
            <p:cNvSpPr txBox="1">
              <a:spLocks/>
            </p:cNvSpPr>
            <p:nvPr/>
          </p:nvSpPr>
          <p:spPr>
            <a:xfrm>
              <a:off x="608100" y="2118576"/>
              <a:ext cx="378267" cy="75564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it-IT" sz="1400" dirty="0">
                  <a:solidFill>
                    <a:schemeClr val="bg1"/>
                  </a:solidFill>
                </a:rPr>
                <a:t>1)</a:t>
              </a:r>
            </a:p>
            <a:p>
              <a:pPr>
                <a:lnSpc>
                  <a:spcPct val="100000"/>
                </a:lnSpc>
              </a:pPr>
              <a:r>
                <a:rPr lang="it-IT" sz="1400" dirty="0">
                  <a:solidFill>
                    <a:schemeClr val="bg1"/>
                  </a:solidFill>
                </a:rPr>
                <a:t>2)</a:t>
              </a:r>
            </a:p>
            <a:p>
              <a:pPr>
                <a:lnSpc>
                  <a:spcPct val="100000"/>
                </a:lnSpc>
              </a:pPr>
              <a:endParaRPr lang="it-IT" sz="1400" dirty="0">
                <a:solidFill>
                  <a:schemeClr val="bg1"/>
                </a:solidFill>
              </a:endParaRPr>
            </a:p>
            <a:p>
              <a:pPr>
                <a:lnSpc>
                  <a:spcPct val="100000"/>
                </a:lnSpc>
              </a:pPr>
              <a:endParaRPr lang="it-IT" sz="1400" dirty="0">
                <a:solidFill>
                  <a:schemeClr val="bg1"/>
                </a:solidFill>
              </a:endParaRPr>
            </a:p>
            <a:p>
              <a:pPr>
                <a:lnSpc>
                  <a:spcPct val="100000"/>
                </a:lnSpc>
              </a:pPr>
              <a:endParaRPr lang="it-IT" sz="1400" dirty="0">
                <a:solidFill>
                  <a:schemeClr val="bg1"/>
                </a:solidFill>
              </a:endParaRPr>
            </a:p>
            <a:p>
              <a:pPr>
                <a:lnSpc>
                  <a:spcPct val="100000"/>
                </a:lnSpc>
              </a:pPr>
              <a:endParaRPr lang="it-IT" sz="1400" dirty="0">
                <a:solidFill>
                  <a:schemeClr val="bg1"/>
                </a:solidFill>
              </a:endParaRPr>
            </a:p>
            <a:p>
              <a:pPr>
                <a:lnSpc>
                  <a:spcPct val="100000"/>
                </a:lnSpc>
              </a:pPr>
              <a:endParaRPr lang="it-IT" sz="1400" dirty="0">
                <a:solidFill>
                  <a:schemeClr val="bg1"/>
                </a:solidFill>
              </a:endParaRPr>
            </a:p>
            <a:p>
              <a:pPr>
                <a:lnSpc>
                  <a:spcPct val="100000"/>
                </a:lnSpc>
              </a:pPr>
              <a:endParaRPr lang="it-IT" sz="1400" dirty="0">
                <a:solidFill>
                  <a:schemeClr val="bg1"/>
                </a:solidFill>
              </a:endParaRPr>
            </a:p>
            <a:p>
              <a:pPr>
                <a:lnSpc>
                  <a:spcPct val="100000"/>
                </a:lnSpc>
              </a:pPr>
              <a:r>
                <a:rPr lang="it-IT" sz="1400" dirty="0">
                  <a:solidFill>
                    <a:schemeClr val="bg1"/>
                  </a:solidFill>
                </a:rPr>
                <a:t>3)</a:t>
              </a:r>
            </a:p>
          </p:txBody>
        </p:sp>
      </p:grp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88517324-F550-46AB-88DC-F54F7757F567}"/>
              </a:ext>
            </a:extLst>
          </p:cNvPr>
          <p:cNvGrpSpPr/>
          <p:nvPr/>
        </p:nvGrpSpPr>
        <p:grpSpPr>
          <a:xfrm>
            <a:off x="3027721" y="214384"/>
            <a:ext cx="490799" cy="490799"/>
            <a:chOff x="3027721" y="214384"/>
            <a:chExt cx="490799" cy="490799"/>
          </a:xfrm>
        </p:grpSpPr>
        <p:sp>
          <p:nvSpPr>
            <p:cNvPr id="47" name="Ovale 46">
              <a:extLst>
                <a:ext uri="{FF2B5EF4-FFF2-40B4-BE49-F238E27FC236}">
                  <a16:creationId xmlns:a16="http://schemas.microsoft.com/office/drawing/2014/main" id="{2CA4BD75-63A1-4E43-A28F-0E28B26FC2F8}"/>
                </a:ext>
              </a:extLst>
            </p:cNvPr>
            <p:cNvSpPr/>
            <p:nvPr/>
          </p:nvSpPr>
          <p:spPr>
            <a:xfrm>
              <a:off x="3027721" y="214384"/>
              <a:ext cx="490799" cy="490799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48" name="Elemento grafico 47">
              <a:extLst>
                <a:ext uri="{FF2B5EF4-FFF2-40B4-BE49-F238E27FC236}">
                  <a16:creationId xmlns:a16="http://schemas.microsoft.com/office/drawing/2014/main" id="{A4D1E1BF-BE70-42EE-9803-BDCBC1EC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20853" y="292460"/>
              <a:ext cx="332690" cy="332690"/>
            </a:xfrm>
            <a:prstGeom prst="rect">
              <a:avLst/>
            </a:prstGeom>
          </p:spPr>
        </p:pic>
      </p:grpSp>
      <p:pic>
        <p:nvPicPr>
          <p:cNvPr id="13" name="image11.jpeg" descr="image11.jpeg">
            <a:extLst>
              <a:ext uri="{FF2B5EF4-FFF2-40B4-BE49-F238E27FC236}">
                <a16:creationId xmlns:a16="http://schemas.microsoft.com/office/drawing/2014/main" id="{D6A5A1A0-AB17-4C04-9967-EA7C3A22EF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805"/>
          <a:stretch/>
        </p:blipFill>
        <p:spPr>
          <a:xfrm>
            <a:off x="5460000" y="0"/>
            <a:ext cx="673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C9C2008-686B-954C-BF07-F5298701D4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3580" y="804813"/>
            <a:ext cx="5119980" cy="10432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2000" dirty="0"/>
              <a:t>Partendo da un pentagono proviamo e realizzare una composizione di solidi sovrapposti.</a:t>
            </a:r>
          </a:p>
        </p:txBody>
      </p:sp>
    </p:spTree>
    <p:extLst>
      <p:ext uri="{BB962C8B-B14F-4D97-AF65-F5344CB8AC3E}">
        <p14:creationId xmlns:p14="http://schemas.microsoft.com/office/powerpoint/2010/main" val="2353666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12.jpeg" descr="image12.jpeg">
            <a:extLst>
              <a:ext uri="{FF2B5EF4-FFF2-40B4-BE49-F238E27FC236}">
                <a16:creationId xmlns:a16="http://schemas.microsoft.com/office/drawing/2014/main" id="{360AD92A-2E54-47A0-AD23-19C7DEED9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941"/>
          <a:stretch/>
        </p:blipFill>
        <p:spPr>
          <a:xfrm>
            <a:off x="5467724" y="13253"/>
            <a:ext cx="6552000" cy="683149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44219EB-943D-FD45-9AD9-F997072A10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3580" y="253168"/>
            <a:ext cx="9001125" cy="551644"/>
          </a:xfrm>
        </p:spPr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Esercitazione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3C0E46A3-F17A-4E90-B836-587C97177779}"/>
              </a:ext>
            </a:extLst>
          </p:cNvPr>
          <p:cNvGrpSpPr/>
          <p:nvPr/>
        </p:nvGrpSpPr>
        <p:grpSpPr>
          <a:xfrm>
            <a:off x="503579" y="1128557"/>
            <a:ext cx="4639921" cy="1152806"/>
            <a:chOff x="503580" y="2027718"/>
            <a:chExt cx="3643877" cy="900001"/>
          </a:xfrm>
        </p:grpSpPr>
        <p:sp>
          <p:nvSpPr>
            <p:cNvPr id="42" name="Rettangolo 41">
              <a:extLst>
                <a:ext uri="{FF2B5EF4-FFF2-40B4-BE49-F238E27FC236}">
                  <a16:creationId xmlns:a16="http://schemas.microsoft.com/office/drawing/2014/main" id="{2D6F6CBD-B698-4ABB-8A98-0FE8BAC76F30}"/>
                </a:ext>
              </a:extLst>
            </p:cNvPr>
            <p:cNvSpPr/>
            <p:nvPr/>
          </p:nvSpPr>
          <p:spPr>
            <a:xfrm>
              <a:off x="577214" y="2027719"/>
              <a:ext cx="3570243" cy="90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dirty="0"/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F61AA0FF-DFBA-4A28-84C8-7BEFBF278B08}"/>
                </a:ext>
              </a:extLst>
            </p:cNvPr>
            <p:cNvSpPr/>
            <p:nvPr/>
          </p:nvSpPr>
          <p:spPr>
            <a:xfrm>
              <a:off x="503580" y="2027718"/>
              <a:ext cx="73635" cy="90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dirty="0"/>
            </a:p>
          </p:txBody>
        </p:sp>
        <p:sp>
          <p:nvSpPr>
            <p:cNvPr id="44" name="Segnaposto testo 3">
              <a:extLst>
                <a:ext uri="{FF2B5EF4-FFF2-40B4-BE49-F238E27FC236}">
                  <a16:creationId xmlns:a16="http://schemas.microsoft.com/office/drawing/2014/main" id="{5ED2B237-FFDD-4C22-93C9-77D7A8BC3EDA}"/>
                </a:ext>
              </a:extLst>
            </p:cNvPr>
            <p:cNvSpPr txBox="1">
              <a:spLocks/>
            </p:cNvSpPr>
            <p:nvPr/>
          </p:nvSpPr>
          <p:spPr>
            <a:xfrm>
              <a:off x="825773" y="2054377"/>
              <a:ext cx="3321684" cy="84895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it-IT" sz="1600" dirty="0">
                  <a:solidFill>
                    <a:schemeClr val="bg1"/>
                  </a:solidFill>
                </a:rPr>
                <a:t>puntiamo il compasso con apertura MD e tracciamo un arco che si incrocia con il prolungamento del segmento AB nel punto E;</a:t>
              </a:r>
            </a:p>
          </p:txBody>
        </p:sp>
        <p:sp>
          <p:nvSpPr>
            <p:cNvPr id="45" name="Segnaposto testo 3">
              <a:extLst>
                <a:ext uri="{FF2B5EF4-FFF2-40B4-BE49-F238E27FC236}">
                  <a16:creationId xmlns:a16="http://schemas.microsoft.com/office/drawing/2014/main" id="{C655DFB8-1ED5-475E-89B0-2D7757854415}"/>
                </a:ext>
              </a:extLst>
            </p:cNvPr>
            <p:cNvSpPr txBox="1">
              <a:spLocks/>
            </p:cNvSpPr>
            <p:nvPr/>
          </p:nvSpPr>
          <p:spPr>
            <a:xfrm>
              <a:off x="608100" y="2060645"/>
              <a:ext cx="378267" cy="28520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it-IT" sz="1400" dirty="0">
                  <a:solidFill>
                    <a:schemeClr val="bg1"/>
                  </a:solidFill>
                </a:rPr>
                <a:t>4)</a:t>
              </a:r>
            </a:p>
          </p:txBody>
        </p:sp>
      </p:grp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88517324-F550-46AB-88DC-F54F7757F567}"/>
              </a:ext>
            </a:extLst>
          </p:cNvPr>
          <p:cNvGrpSpPr/>
          <p:nvPr/>
        </p:nvGrpSpPr>
        <p:grpSpPr>
          <a:xfrm>
            <a:off x="3027721" y="214384"/>
            <a:ext cx="490799" cy="490799"/>
            <a:chOff x="3027721" y="214384"/>
            <a:chExt cx="490799" cy="490799"/>
          </a:xfrm>
        </p:grpSpPr>
        <p:sp>
          <p:nvSpPr>
            <p:cNvPr id="47" name="Ovale 46">
              <a:extLst>
                <a:ext uri="{FF2B5EF4-FFF2-40B4-BE49-F238E27FC236}">
                  <a16:creationId xmlns:a16="http://schemas.microsoft.com/office/drawing/2014/main" id="{2CA4BD75-63A1-4E43-A28F-0E28B26FC2F8}"/>
                </a:ext>
              </a:extLst>
            </p:cNvPr>
            <p:cNvSpPr/>
            <p:nvPr/>
          </p:nvSpPr>
          <p:spPr>
            <a:xfrm>
              <a:off x="3027721" y="214384"/>
              <a:ext cx="490799" cy="490799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48" name="Elemento grafico 47">
              <a:extLst>
                <a:ext uri="{FF2B5EF4-FFF2-40B4-BE49-F238E27FC236}">
                  <a16:creationId xmlns:a16="http://schemas.microsoft.com/office/drawing/2014/main" id="{A4D1E1BF-BE70-42EE-9803-BDCBC1EC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20853" y="292460"/>
              <a:ext cx="332690" cy="3326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1014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44219EB-943D-FD45-9AD9-F997072A10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3580" y="253168"/>
            <a:ext cx="9001125" cy="551644"/>
          </a:xfrm>
        </p:spPr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Esercitazione</a:t>
            </a:r>
          </a:p>
        </p:txBody>
      </p: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88517324-F550-46AB-88DC-F54F7757F567}"/>
              </a:ext>
            </a:extLst>
          </p:cNvPr>
          <p:cNvGrpSpPr/>
          <p:nvPr/>
        </p:nvGrpSpPr>
        <p:grpSpPr>
          <a:xfrm>
            <a:off x="3027721" y="214384"/>
            <a:ext cx="490799" cy="490799"/>
            <a:chOff x="3027721" y="214384"/>
            <a:chExt cx="490799" cy="490799"/>
          </a:xfrm>
        </p:grpSpPr>
        <p:sp>
          <p:nvSpPr>
            <p:cNvPr id="47" name="Ovale 46">
              <a:extLst>
                <a:ext uri="{FF2B5EF4-FFF2-40B4-BE49-F238E27FC236}">
                  <a16:creationId xmlns:a16="http://schemas.microsoft.com/office/drawing/2014/main" id="{2CA4BD75-63A1-4E43-A28F-0E28B26FC2F8}"/>
                </a:ext>
              </a:extLst>
            </p:cNvPr>
            <p:cNvSpPr/>
            <p:nvPr/>
          </p:nvSpPr>
          <p:spPr>
            <a:xfrm>
              <a:off x="3027721" y="214384"/>
              <a:ext cx="490799" cy="490799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48" name="Elemento grafico 47">
              <a:extLst>
                <a:ext uri="{FF2B5EF4-FFF2-40B4-BE49-F238E27FC236}">
                  <a16:creationId xmlns:a16="http://schemas.microsoft.com/office/drawing/2014/main" id="{A4D1E1BF-BE70-42EE-9803-BDCBC1EC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20853" y="292460"/>
              <a:ext cx="332690" cy="332690"/>
            </a:xfrm>
            <a:prstGeom prst="rect">
              <a:avLst/>
            </a:prstGeom>
          </p:spPr>
        </p:pic>
      </p:grpSp>
      <p:pic>
        <p:nvPicPr>
          <p:cNvPr id="13" name="image13.jpeg" descr="image13.jpeg">
            <a:extLst>
              <a:ext uri="{FF2B5EF4-FFF2-40B4-BE49-F238E27FC236}">
                <a16:creationId xmlns:a16="http://schemas.microsoft.com/office/drawing/2014/main" id="{90072CD0-3AAF-40DD-B9BC-75436924C1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777"/>
          <a:stretch/>
        </p:blipFill>
        <p:spPr>
          <a:xfrm>
            <a:off x="5467827" y="30480"/>
            <a:ext cx="6688414" cy="681160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C8A25A4B-4509-400A-8FCB-CE61937AFD2C}"/>
              </a:ext>
            </a:extLst>
          </p:cNvPr>
          <p:cNvGrpSpPr/>
          <p:nvPr/>
        </p:nvGrpSpPr>
        <p:grpSpPr>
          <a:xfrm>
            <a:off x="503579" y="1128494"/>
            <a:ext cx="4639921" cy="2880007"/>
            <a:chOff x="503580" y="2027701"/>
            <a:chExt cx="3643877" cy="2248470"/>
          </a:xfrm>
        </p:grpSpPr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95C5A1A8-E2FD-4685-B1D9-7922EE0B0E92}"/>
                </a:ext>
              </a:extLst>
            </p:cNvPr>
            <p:cNvSpPr/>
            <p:nvPr/>
          </p:nvSpPr>
          <p:spPr>
            <a:xfrm>
              <a:off x="577214" y="2027706"/>
              <a:ext cx="3570243" cy="22484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ED0557D8-682A-457D-9A74-C18F3869FF49}"/>
                </a:ext>
              </a:extLst>
            </p:cNvPr>
            <p:cNvSpPr/>
            <p:nvPr/>
          </p:nvSpPr>
          <p:spPr>
            <a:xfrm>
              <a:off x="503580" y="2027701"/>
              <a:ext cx="73635" cy="22484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dirty="0"/>
            </a:p>
          </p:txBody>
        </p:sp>
        <p:sp>
          <p:nvSpPr>
            <p:cNvPr id="17" name="Segnaposto testo 3">
              <a:extLst>
                <a:ext uri="{FF2B5EF4-FFF2-40B4-BE49-F238E27FC236}">
                  <a16:creationId xmlns:a16="http://schemas.microsoft.com/office/drawing/2014/main" id="{01545070-B9C4-4E0F-9C28-8E1FE0F9CB5E}"/>
                </a:ext>
              </a:extLst>
            </p:cNvPr>
            <p:cNvSpPr txBox="1">
              <a:spLocks/>
            </p:cNvSpPr>
            <p:nvPr/>
          </p:nvSpPr>
          <p:spPr>
            <a:xfrm>
              <a:off x="825773" y="2054377"/>
              <a:ext cx="3321684" cy="84895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it-IT" sz="1600" dirty="0">
                  <a:solidFill>
                    <a:schemeClr val="bg1"/>
                  </a:solidFill>
                </a:rPr>
                <a:t>puntiamo il compasso nel punto B con apertura BE e tracciamo un arco che s'incrocia con l'arco che parte dal punto B  e con la perpendicolare MC nei punti F e G che uniti corrispondono al lato del pentagono che riporteremo puntando il compasso nel punto G con apertura GF sull'arco che parte dal punto A per ottenere il punto H;</a:t>
              </a:r>
            </a:p>
            <a:p>
              <a:pPr>
                <a:lnSpc>
                  <a:spcPct val="100000"/>
                </a:lnSpc>
              </a:pPr>
              <a:r>
                <a:rPr lang="it-IT" sz="1600" dirty="0">
                  <a:solidFill>
                    <a:schemeClr val="bg1"/>
                  </a:solidFill>
                </a:rPr>
                <a:t>infine uniamo i punti AFGHB per ottenere la figura del pentagono.</a:t>
              </a:r>
            </a:p>
          </p:txBody>
        </p:sp>
        <p:sp>
          <p:nvSpPr>
            <p:cNvPr id="18" name="Segnaposto testo 3">
              <a:extLst>
                <a:ext uri="{FF2B5EF4-FFF2-40B4-BE49-F238E27FC236}">
                  <a16:creationId xmlns:a16="http://schemas.microsoft.com/office/drawing/2014/main" id="{2E860721-6738-4B07-A311-2071E617096B}"/>
                </a:ext>
              </a:extLst>
            </p:cNvPr>
            <p:cNvSpPr txBox="1">
              <a:spLocks/>
            </p:cNvSpPr>
            <p:nvPr/>
          </p:nvSpPr>
          <p:spPr>
            <a:xfrm>
              <a:off x="608100" y="2060645"/>
              <a:ext cx="378267" cy="28520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it-IT" sz="1400" dirty="0">
                  <a:solidFill>
                    <a:schemeClr val="bg1"/>
                  </a:solidFill>
                </a:rPr>
                <a:t>5)</a:t>
              </a:r>
            </a:p>
          </p:txBody>
        </p:sp>
      </p:grpSp>
      <p:sp>
        <p:nvSpPr>
          <p:cNvPr id="19" name="Segnaposto testo 3">
            <a:extLst>
              <a:ext uri="{FF2B5EF4-FFF2-40B4-BE49-F238E27FC236}">
                <a16:creationId xmlns:a16="http://schemas.microsoft.com/office/drawing/2014/main" id="{2BB2EBBA-64CD-4670-9B2D-6E3BADBFBDFC}"/>
              </a:ext>
            </a:extLst>
          </p:cNvPr>
          <p:cNvSpPr txBox="1">
            <a:spLocks/>
          </p:cNvSpPr>
          <p:nvPr/>
        </p:nvSpPr>
        <p:spPr>
          <a:xfrm>
            <a:off x="636668" y="3369069"/>
            <a:ext cx="481665" cy="365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1400" dirty="0">
                <a:solidFill>
                  <a:schemeClr val="bg1"/>
                </a:solidFill>
              </a:rPr>
              <a:t>6)</a:t>
            </a:r>
          </a:p>
        </p:txBody>
      </p:sp>
    </p:spTree>
    <p:extLst>
      <p:ext uri="{BB962C8B-B14F-4D97-AF65-F5344CB8AC3E}">
        <p14:creationId xmlns:p14="http://schemas.microsoft.com/office/powerpoint/2010/main" val="2522821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44219EB-943D-FD45-9AD9-F997072A10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3580" y="253168"/>
            <a:ext cx="9001125" cy="551644"/>
          </a:xfrm>
        </p:spPr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Esercitazione</a:t>
            </a:r>
          </a:p>
        </p:txBody>
      </p: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88517324-F550-46AB-88DC-F54F7757F567}"/>
              </a:ext>
            </a:extLst>
          </p:cNvPr>
          <p:cNvGrpSpPr/>
          <p:nvPr/>
        </p:nvGrpSpPr>
        <p:grpSpPr>
          <a:xfrm>
            <a:off x="3027721" y="214384"/>
            <a:ext cx="490799" cy="490799"/>
            <a:chOff x="3027721" y="214384"/>
            <a:chExt cx="490799" cy="490799"/>
          </a:xfrm>
        </p:grpSpPr>
        <p:sp>
          <p:nvSpPr>
            <p:cNvPr id="47" name="Ovale 46">
              <a:extLst>
                <a:ext uri="{FF2B5EF4-FFF2-40B4-BE49-F238E27FC236}">
                  <a16:creationId xmlns:a16="http://schemas.microsoft.com/office/drawing/2014/main" id="{2CA4BD75-63A1-4E43-A28F-0E28B26FC2F8}"/>
                </a:ext>
              </a:extLst>
            </p:cNvPr>
            <p:cNvSpPr/>
            <p:nvPr/>
          </p:nvSpPr>
          <p:spPr>
            <a:xfrm>
              <a:off x="3027721" y="214384"/>
              <a:ext cx="490799" cy="490799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48" name="Elemento grafico 47">
              <a:extLst>
                <a:ext uri="{FF2B5EF4-FFF2-40B4-BE49-F238E27FC236}">
                  <a16:creationId xmlns:a16="http://schemas.microsoft.com/office/drawing/2014/main" id="{A4D1E1BF-BE70-42EE-9803-BDCBC1EC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20853" y="292460"/>
              <a:ext cx="332690" cy="332690"/>
            </a:xfrm>
            <a:prstGeom prst="rect">
              <a:avLst/>
            </a:prstGeom>
          </p:spPr>
        </p:pic>
      </p:grpSp>
      <p:pic>
        <p:nvPicPr>
          <p:cNvPr id="13" name="image14.jpeg" descr="image14.jpeg">
            <a:extLst>
              <a:ext uri="{FF2B5EF4-FFF2-40B4-BE49-F238E27FC236}">
                <a16:creationId xmlns:a16="http://schemas.microsoft.com/office/drawing/2014/main" id="{80D9156E-890F-4DF4-970A-5EBCE8962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441" y="404256"/>
            <a:ext cx="6520165" cy="6188765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0E6AD691-54BB-4D82-A3F2-21AA020A5D96}"/>
              </a:ext>
            </a:extLst>
          </p:cNvPr>
          <p:cNvSpPr/>
          <p:nvPr/>
        </p:nvSpPr>
        <p:spPr>
          <a:xfrm>
            <a:off x="597341" y="1128500"/>
            <a:ext cx="4192181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F823888-9A79-4934-8D01-019E11CB9804}"/>
              </a:ext>
            </a:extLst>
          </p:cNvPr>
          <p:cNvSpPr/>
          <p:nvPr/>
        </p:nvSpPr>
        <p:spPr>
          <a:xfrm>
            <a:off x="503579" y="1128494"/>
            <a:ext cx="93763" cy="26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dirty="0"/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8D141856-694C-4E42-94A3-5616D2FDF5D0}"/>
              </a:ext>
            </a:extLst>
          </p:cNvPr>
          <p:cNvSpPr txBox="1">
            <a:spLocks/>
          </p:cNvSpPr>
          <p:nvPr/>
        </p:nvSpPr>
        <p:spPr>
          <a:xfrm>
            <a:off x="913844" y="1162663"/>
            <a:ext cx="3770946" cy="1087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1600" dirty="0">
                <a:solidFill>
                  <a:schemeClr val="bg1"/>
                </a:solidFill>
              </a:rPr>
              <a:t>Usiamo il pentagono (anche ritagliandolo e ricalcandolo) come base per disegnare gli sviluppi delle due basi del prisma, delle facce del </a:t>
            </a:r>
            <a:r>
              <a:rPr lang="it-IT" sz="1600" dirty="0" err="1">
                <a:solidFill>
                  <a:schemeClr val="bg1"/>
                </a:solidFill>
              </a:rPr>
              <a:t>del</a:t>
            </a:r>
            <a:r>
              <a:rPr lang="it-IT" sz="1600" dirty="0">
                <a:solidFill>
                  <a:schemeClr val="bg1"/>
                </a:solidFill>
              </a:rPr>
              <a:t> dodecaedro e della base della piramide; ritagliamo gli sviluppi, facendo attenzione a lasciare le apposite linguette che serviranno per incollare le varie facce dei solidi tra loro.</a:t>
            </a:r>
          </a:p>
        </p:txBody>
      </p: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ADAB2192-6B42-48BA-8BDB-460B6840E85B}"/>
              </a:ext>
            </a:extLst>
          </p:cNvPr>
          <p:cNvSpPr txBox="1">
            <a:spLocks/>
          </p:cNvSpPr>
          <p:nvPr/>
        </p:nvSpPr>
        <p:spPr>
          <a:xfrm>
            <a:off x="636669" y="1170691"/>
            <a:ext cx="481665" cy="365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1400" dirty="0">
                <a:solidFill>
                  <a:schemeClr val="bg1"/>
                </a:solidFill>
              </a:rPr>
              <a:t>7)</a:t>
            </a:r>
          </a:p>
        </p:txBody>
      </p:sp>
    </p:spTree>
    <p:extLst>
      <p:ext uri="{BB962C8B-B14F-4D97-AF65-F5344CB8AC3E}">
        <p14:creationId xmlns:p14="http://schemas.microsoft.com/office/powerpoint/2010/main" val="3758043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44219EB-943D-FD45-9AD9-F997072A10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3580" y="253168"/>
            <a:ext cx="9001125" cy="551644"/>
          </a:xfrm>
        </p:spPr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Esercitazione</a:t>
            </a:r>
          </a:p>
        </p:txBody>
      </p: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88517324-F550-46AB-88DC-F54F7757F567}"/>
              </a:ext>
            </a:extLst>
          </p:cNvPr>
          <p:cNvGrpSpPr/>
          <p:nvPr/>
        </p:nvGrpSpPr>
        <p:grpSpPr>
          <a:xfrm>
            <a:off x="3027721" y="214384"/>
            <a:ext cx="490799" cy="490799"/>
            <a:chOff x="3027721" y="214384"/>
            <a:chExt cx="490799" cy="490799"/>
          </a:xfrm>
        </p:grpSpPr>
        <p:sp>
          <p:nvSpPr>
            <p:cNvPr id="47" name="Ovale 46">
              <a:extLst>
                <a:ext uri="{FF2B5EF4-FFF2-40B4-BE49-F238E27FC236}">
                  <a16:creationId xmlns:a16="http://schemas.microsoft.com/office/drawing/2014/main" id="{2CA4BD75-63A1-4E43-A28F-0E28B26FC2F8}"/>
                </a:ext>
              </a:extLst>
            </p:cNvPr>
            <p:cNvSpPr/>
            <p:nvPr/>
          </p:nvSpPr>
          <p:spPr>
            <a:xfrm>
              <a:off x="3027721" y="214384"/>
              <a:ext cx="490799" cy="490799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48" name="Elemento grafico 47">
              <a:extLst>
                <a:ext uri="{FF2B5EF4-FFF2-40B4-BE49-F238E27FC236}">
                  <a16:creationId xmlns:a16="http://schemas.microsoft.com/office/drawing/2014/main" id="{A4D1E1BF-BE70-42EE-9803-BDCBC1EC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20853" y="292460"/>
              <a:ext cx="332690" cy="332690"/>
            </a:xfrm>
            <a:prstGeom prst="rect">
              <a:avLst/>
            </a:prstGeom>
          </p:spPr>
        </p:pic>
      </p:grpSp>
      <p:pic>
        <p:nvPicPr>
          <p:cNvPr id="12" name="image15.jpeg" descr="image15.jpeg">
            <a:extLst>
              <a:ext uri="{FF2B5EF4-FFF2-40B4-BE49-F238E27FC236}">
                <a16:creationId xmlns:a16="http://schemas.microsoft.com/office/drawing/2014/main" id="{86F7684C-ECE4-42B7-9C14-3BA4FEB12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961" y="0"/>
            <a:ext cx="685703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C60DDF5E-E801-434F-9672-9513FAB2E311}"/>
              </a:ext>
            </a:extLst>
          </p:cNvPr>
          <p:cNvSpPr/>
          <p:nvPr/>
        </p:nvSpPr>
        <p:spPr>
          <a:xfrm>
            <a:off x="597341" y="1128500"/>
            <a:ext cx="4192181" cy="19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0419D4A-39E5-4AB8-9112-936A519D9FA5}"/>
              </a:ext>
            </a:extLst>
          </p:cNvPr>
          <p:cNvSpPr/>
          <p:nvPr/>
        </p:nvSpPr>
        <p:spPr>
          <a:xfrm>
            <a:off x="503579" y="1128494"/>
            <a:ext cx="93763" cy="19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dirty="0"/>
          </a:p>
        </p:txBody>
      </p: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7054F529-4236-4B2F-A1E9-33A748D1A0B5}"/>
              </a:ext>
            </a:extLst>
          </p:cNvPr>
          <p:cNvSpPr txBox="1">
            <a:spLocks/>
          </p:cNvSpPr>
          <p:nvPr/>
        </p:nvSpPr>
        <p:spPr>
          <a:xfrm>
            <a:off x="913844" y="1162663"/>
            <a:ext cx="3770946" cy="1087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1600" dirty="0">
                <a:solidFill>
                  <a:schemeClr val="bg1"/>
                </a:solidFill>
              </a:rPr>
              <a:t>Costruiamo i solidi facendo attenzione a non far debordare la colla e a incollare le linguette verso l’interno della figura; infine  sovrapponiamo i tre solidi in modo da far coincidere le basi pentagonali.</a:t>
            </a:r>
          </a:p>
        </p:txBody>
      </p:sp>
      <p:sp>
        <p:nvSpPr>
          <p:cNvPr id="17" name="Segnaposto testo 3">
            <a:extLst>
              <a:ext uri="{FF2B5EF4-FFF2-40B4-BE49-F238E27FC236}">
                <a16:creationId xmlns:a16="http://schemas.microsoft.com/office/drawing/2014/main" id="{4AA83E75-EB5D-4116-B9BA-CC2B56E3D0FF}"/>
              </a:ext>
            </a:extLst>
          </p:cNvPr>
          <p:cNvSpPr txBox="1">
            <a:spLocks/>
          </p:cNvSpPr>
          <p:nvPr/>
        </p:nvSpPr>
        <p:spPr>
          <a:xfrm>
            <a:off x="636669" y="1170691"/>
            <a:ext cx="481665" cy="365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1400" dirty="0">
                <a:solidFill>
                  <a:schemeClr val="bg1"/>
                </a:solidFill>
              </a:rPr>
              <a:t>8)</a:t>
            </a:r>
          </a:p>
        </p:txBody>
      </p:sp>
    </p:spTree>
    <p:extLst>
      <p:ext uri="{BB962C8B-B14F-4D97-AF65-F5344CB8AC3E}">
        <p14:creationId xmlns:p14="http://schemas.microsoft.com/office/powerpoint/2010/main" val="910840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44219EB-943D-FD45-9AD9-F997072A10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3580" y="253168"/>
            <a:ext cx="9001125" cy="551644"/>
          </a:xfrm>
        </p:spPr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Esercitazione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C2759CCF-9654-416E-ACE5-E0C8401BB5A5}"/>
              </a:ext>
            </a:extLst>
          </p:cNvPr>
          <p:cNvGrpSpPr/>
          <p:nvPr/>
        </p:nvGrpSpPr>
        <p:grpSpPr>
          <a:xfrm>
            <a:off x="3027721" y="214384"/>
            <a:ext cx="490799" cy="490799"/>
            <a:chOff x="3027721" y="214384"/>
            <a:chExt cx="490799" cy="490799"/>
          </a:xfrm>
        </p:grpSpPr>
        <p:sp>
          <p:nvSpPr>
            <p:cNvPr id="3" name="Ovale 2">
              <a:extLst>
                <a:ext uri="{FF2B5EF4-FFF2-40B4-BE49-F238E27FC236}">
                  <a16:creationId xmlns:a16="http://schemas.microsoft.com/office/drawing/2014/main" id="{BA30498B-F8A9-4054-BF17-48EB09E0E224}"/>
                </a:ext>
              </a:extLst>
            </p:cNvPr>
            <p:cNvSpPr/>
            <p:nvPr/>
          </p:nvSpPr>
          <p:spPr>
            <a:xfrm>
              <a:off x="3027721" y="214384"/>
              <a:ext cx="490799" cy="490799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33" name="Elemento grafico 32">
              <a:extLst>
                <a:ext uri="{FF2B5EF4-FFF2-40B4-BE49-F238E27FC236}">
                  <a16:creationId xmlns:a16="http://schemas.microsoft.com/office/drawing/2014/main" id="{89460240-3460-46E3-83FB-ED88DE186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20853" y="292460"/>
              <a:ext cx="332690" cy="332690"/>
            </a:xfrm>
            <a:prstGeom prst="rect">
              <a:avLst/>
            </a:prstGeom>
          </p:spPr>
        </p:pic>
      </p:grpSp>
      <p:pic>
        <p:nvPicPr>
          <p:cNvPr id="9" name="image16.jpeg" descr="image16.jpeg">
            <a:extLst>
              <a:ext uri="{FF2B5EF4-FFF2-40B4-BE49-F238E27FC236}">
                <a16:creationId xmlns:a16="http://schemas.microsoft.com/office/drawing/2014/main" id="{473D6519-3F4D-49A1-9495-DC3FA5F21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961" y="0"/>
            <a:ext cx="685704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CE07A61C-9F28-426C-86B0-73BF9E5E174B}"/>
              </a:ext>
            </a:extLst>
          </p:cNvPr>
          <p:cNvSpPr/>
          <p:nvPr/>
        </p:nvSpPr>
        <p:spPr>
          <a:xfrm>
            <a:off x="597342" y="1128501"/>
            <a:ext cx="3568766" cy="9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1FB7F87B-8C4B-4975-979D-4095EE99B153}"/>
              </a:ext>
            </a:extLst>
          </p:cNvPr>
          <p:cNvSpPr/>
          <p:nvPr/>
        </p:nvSpPr>
        <p:spPr>
          <a:xfrm>
            <a:off x="503579" y="1128495"/>
            <a:ext cx="93763" cy="9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dirty="0"/>
          </a:p>
        </p:txBody>
      </p:sp>
      <p:sp>
        <p:nvSpPr>
          <p:cNvPr id="18" name="Segnaposto testo 3">
            <a:extLst>
              <a:ext uri="{FF2B5EF4-FFF2-40B4-BE49-F238E27FC236}">
                <a16:creationId xmlns:a16="http://schemas.microsoft.com/office/drawing/2014/main" id="{33F807D0-3C4A-4204-B057-518444F4B245}"/>
              </a:ext>
            </a:extLst>
          </p:cNvPr>
          <p:cNvSpPr txBox="1">
            <a:spLocks/>
          </p:cNvSpPr>
          <p:nvPr/>
        </p:nvSpPr>
        <p:spPr>
          <a:xfrm>
            <a:off x="636669" y="1170690"/>
            <a:ext cx="3568765" cy="1773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1600" dirty="0">
                <a:solidFill>
                  <a:schemeClr val="bg1"/>
                </a:solidFill>
              </a:rPr>
              <a:t>Oppure possiamo realizzare una composizione più semplice, sovrapponendo due solidi…</a:t>
            </a:r>
          </a:p>
        </p:txBody>
      </p:sp>
    </p:spTree>
    <p:extLst>
      <p:ext uri="{BB962C8B-B14F-4D97-AF65-F5344CB8AC3E}">
        <p14:creationId xmlns:p14="http://schemas.microsoft.com/office/powerpoint/2010/main" val="1810765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44219EB-943D-FD45-9AD9-F997072A10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3580" y="253168"/>
            <a:ext cx="9001125" cy="551644"/>
          </a:xfrm>
        </p:spPr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Esercitazione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C2759CCF-9654-416E-ACE5-E0C8401BB5A5}"/>
              </a:ext>
            </a:extLst>
          </p:cNvPr>
          <p:cNvGrpSpPr/>
          <p:nvPr/>
        </p:nvGrpSpPr>
        <p:grpSpPr>
          <a:xfrm>
            <a:off x="3027721" y="214384"/>
            <a:ext cx="490799" cy="490799"/>
            <a:chOff x="3027721" y="214384"/>
            <a:chExt cx="490799" cy="490799"/>
          </a:xfrm>
        </p:grpSpPr>
        <p:sp>
          <p:nvSpPr>
            <p:cNvPr id="3" name="Ovale 2">
              <a:extLst>
                <a:ext uri="{FF2B5EF4-FFF2-40B4-BE49-F238E27FC236}">
                  <a16:creationId xmlns:a16="http://schemas.microsoft.com/office/drawing/2014/main" id="{BA30498B-F8A9-4054-BF17-48EB09E0E224}"/>
                </a:ext>
              </a:extLst>
            </p:cNvPr>
            <p:cNvSpPr/>
            <p:nvPr/>
          </p:nvSpPr>
          <p:spPr>
            <a:xfrm>
              <a:off x="3027721" y="214384"/>
              <a:ext cx="490799" cy="490799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33" name="Elemento grafico 32">
              <a:extLst>
                <a:ext uri="{FF2B5EF4-FFF2-40B4-BE49-F238E27FC236}">
                  <a16:creationId xmlns:a16="http://schemas.microsoft.com/office/drawing/2014/main" id="{89460240-3460-46E3-83FB-ED88DE186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20853" y="292460"/>
              <a:ext cx="332690" cy="332690"/>
            </a:xfrm>
            <a:prstGeom prst="rect">
              <a:avLst/>
            </a:prstGeom>
          </p:spPr>
        </p:pic>
      </p:grpSp>
      <p:pic>
        <p:nvPicPr>
          <p:cNvPr id="8" name="image17.jpeg" descr="image17.jpeg">
            <a:extLst>
              <a:ext uri="{FF2B5EF4-FFF2-40B4-BE49-F238E27FC236}">
                <a16:creationId xmlns:a16="http://schemas.microsoft.com/office/drawing/2014/main" id="{24F4B287-8B8F-4564-86BF-B59F4C116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961" y="0"/>
            <a:ext cx="685703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32438A89-BDA3-4D80-8020-0BC8F31A35DC}"/>
              </a:ext>
            </a:extLst>
          </p:cNvPr>
          <p:cNvSpPr/>
          <p:nvPr/>
        </p:nvSpPr>
        <p:spPr>
          <a:xfrm>
            <a:off x="597342" y="1128501"/>
            <a:ext cx="3124710" cy="9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24839335-B4A7-4E54-BE15-308EAE8F09A4}"/>
              </a:ext>
            </a:extLst>
          </p:cNvPr>
          <p:cNvSpPr/>
          <p:nvPr/>
        </p:nvSpPr>
        <p:spPr>
          <a:xfrm>
            <a:off x="503579" y="1128495"/>
            <a:ext cx="93763" cy="9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dirty="0"/>
          </a:p>
        </p:txBody>
      </p:sp>
      <p:sp>
        <p:nvSpPr>
          <p:cNvPr id="14" name="Segnaposto testo 3">
            <a:extLst>
              <a:ext uri="{FF2B5EF4-FFF2-40B4-BE49-F238E27FC236}">
                <a16:creationId xmlns:a16="http://schemas.microsoft.com/office/drawing/2014/main" id="{3EE96039-24A5-487D-B866-F753B3057080}"/>
              </a:ext>
            </a:extLst>
          </p:cNvPr>
          <p:cNvSpPr txBox="1">
            <a:spLocks/>
          </p:cNvSpPr>
          <p:nvPr/>
        </p:nvSpPr>
        <p:spPr>
          <a:xfrm>
            <a:off x="636669" y="1170691"/>
            <a:ext cx="3085382" cy="621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1600" dirty="0">
                <a:solidFill>
                  <a:schemeClr val="bg1"/>
                </a:solidFill>
              </a:rPr>
              <a:t>… o una composizione più complessa incastrando due o più solidi.</a:t>
            </a:r>
          </a:p>
        </p:txBody>
      </p:sp>
    </p:spTree>
    <p:extLst>
      <p:ext uri="{BB962C8B-B14F-4D97-AF65-F5344CB8AC3E}">
        <p14:creationId xmlns:p14="http://schemas.microsoft.com/office/powerpoint/2010/main" val="3220764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.jpeg" descr="image1.jpeg">
            <a:extLst>
              <a:ext uri="{FF2B5EF4-FFF2-40B4-BE49-F238E27FC236}">
                <a16:creationId xmlns:a16="http://schemas.microsoft.com/office/drawing/2014/main" id="{FCBBE85B-255C-419C-89DB-B6C85E9F8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521" y="323323"/>
            <a:ext cx="7817460" cy="562884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A548D82A-9B9A-4D59-A3D2-A8BE310CF0B4}"/>
              </a:ext>
            </a:extLst>
          </p:cNvPr>
          <p:cNvGrpSpPr/>
          <p:nvPr/>
        </p:nvGrpSpPr>
        <p:grpSpPr>
          <a:xfrm>
            <a:off x="4405617" y="5428925"/>
            <a:ext cx="3077939" cy="360001"/>
            <a:chOff x="4714875" y="5640045"/>
            <a:chExt cx="3077939" cy="360001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EADC85BB-2617-4833-9475-E0B88BAC4902}"/>
                </a:ext>
              </a:extLst>
            </p:cNvPr>
            <p:cNvSpPr/>
            <p:nvPr/>
          </p:nvSpPr>
          <p:spPr>
            <a:xfrm>
              <a:off x="4788510" y="5640046"/>
              <a:ext cx="2981469" cy="3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D146E12D-13E8-4A81-B3AD-0C003E19FDA9}"/>
                </a:ext>
              </a:extLst>
            </p:cNvPr>
            <p:cNvSpPr/>
            <p:nvPr/>
          </p:nvSpPr>
          <p:spPr>
            <a:xfrm>
              <a:off x="4714875" y="5640045"/>
              <a:ext cx="73635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" name="Segnaposto testo 3">
              <a:extLst>
                <a:ext uri="{FF2B5EF4-FFF2-40B4-BE49-F238E27FC236}">
                  <a16:creationId xmlns:a16="http://schemas.microsoft.com/office/drawing/2014/main" id="{287D9693-A972-4092-9141-0AB5067D7C37}"/>
                </a:ext>
              </a:extLst>
            </p:cNvPr>
            <p:cNvSpPr txBox="1">
              <a:spLocks/>
            </p:cNvSpPr>
            <p:nvPr/>
          </p:nvSpPr>
          <p:spPr>
            <a:xfrm>
              <a:off x="4811345" y="5658237"/>
              <a:ext cx="2981469" cy="33553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ts val="3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5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it-IT" sz="1400" dirty="0">
                  <a:solidFill>
                    <a:schemeClr val="bg1"/>
                  </a:solidFill>
                </a:rPr>
                <a:t>Sviluppo di un parallelepipedo.</a:t>
              </a:r>
            </a:p>
          </p:txBody>
        </p:sp>
      </p:grp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89CF5D3E-D879-4F7B-8898-A6D6DD04318B}"/>
              </a:ext>
            </a:extLst>
          </p:cNvPr>
          <p:cNvSpPr txBox="1">
            <a:spLocks/>
          </p:cNvSpPr>
          <p:nvPr/>
        </p:nvSpPr>
        <p:spPr>
          <a:xfrm>
            <a:off x="503580" y="428400"/>
            <a:ext cx="3673657" cy="1379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2000"/>
              <a:t>Per sviluppo di un solido s’intende l’operazione di ribaltamento su un unico piano - nel nostro caso quello del foglio - di tutte </a:t>
            </a:r>
            <a:br>
              <a:rPr lang="it-IT" sz="2000"/>
            </a:br>
            <a:r>
              <a:rPr lang="it-IT" sz="2000"/>
              <a:t>le sue facce.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83963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 descr="image2.jpeg">
            <a:extLst>
              <a:ext uri="{FF2B5EF4-FFF2-40B4-BE49-F238E27FC236}">
                <a16:creationId xmlns:a16="http://schemas.microsoft.com/office/drawing/2014/main" id="{21A2D2BA-364F-4AAD-A24A-FD6151DD3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597" y="562748"/>
            <a:ext cx="7496895" cy="47968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1DAA90CE-F18F-46C8-B60C-AEE13C090E48}"/>
              </a:ext>
            </a:extLst>
          </p:cNvPr>
          <p:cNvGrpSpPr/>
          <p:nvPr/>
        </p:nvGrpSpPr>
        <p:grpSpPr>
          <a:xfrm>
            <a:off x="8139044" y="5761874"/>
            <a:ext cx="3390900" cy="360001"/>
            <a:chOff x="3905250" y="5525745"/>
            <a:chExt cx="3390900" cy="360001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15B4D55F-E7A5-4084-9C3E-25BE097FB6A2}"/>
                </a:ext>
              </a:extLst>
            </p:cNvPr>
            <p:cNvSpPr/>
            <p:nvPr/>
          </p:nvSpPr>
          <p:spPr>
            <a:xfrm>
              <a:off x="3978885" y="5525746"/>
              <a:ext cx="3174390" cy="3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6ABC4B14-D8A2-4CE8-A58B-FC7F9A583824}"/>
                </a:ext>
              </a:extLst>
            </p:cNvPr>
            <p:cNvSpPr/>
            <p:nvPr/>
          </p:nvSpPr>
          <p:spPr>
            <a:xfrm>
              <a:off x="3905250" y="5525745"/>
              <a:ext cx="73635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8" name="Segnaposto testo 3">
              <a:extLst>
                <a:ext uri="{FF2B5EF4-FFF2-40B4-BE49-F238E27FC236}">
                  <a16:creationId xmlns:a16="http://schemas.microsoft.com/office/drawing/2014/main" id="{BA5FB357-4C17-4AAF-A6FE-067F8294A01D}"/>
                </a:ext>
              </a:extLst>
            </p:cNvPr>
            <p:cNvSpPr txBox="1">
              <a:spLocks/>
            </p:cNvSpPr>
            <p:nvPr/>
          </p:nvSpPr>
          <p:spPr>
            <a:xfrm>
              <a:off x="4001720" y="5543937"/>
              <a:ext cx="3294430" cy="33553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ts val="3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5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it-IT" sz="1400" dirty="0">
                  <a:solidFill>
                    <a:schemeClr val="bg1"/>
                  </a:solidFill>
                </a:rPr>
                <a:t>Sviluppo di un prisma esagonale.</a:t>
              </a:r>
            </a:p>
          </p:txBody>
        </p:sp>
      </p:grp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9CA85335-38E7-45D7-93BB-5546FE061ADA}"/>
              </a:ext>
            </a:extLst>
          </p:cNvPr>
          <p:cNvSpPr txBox="1">
            <a:spLocks/>
          </p:cNvSpPr>
          <p:nvPr/>
        </p:nvSpPr>
        <p:spPr>
          <a:xfrm>
            <a:off x="503580" y="428400"/>
            <a:ext cx="3673657" cy="1379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2000"/>
              <a:t>Per sviluppo di un solido s’intende l’operazione di ribaltamento su un unico piano - nel nostro caso quello del foglio - di tutte </a:t>
            </a:r>
            <a:br>
              <a:rPr lang="it-IT" sz="2000"/>
            </a:br>
            <a:r>
              <a:rPr lang="it-IT" sz="2000"/>
              <a:t>le sue facce.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497799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3.jpeg" descr="image3.jpeg">
            <a:extLst>
              <a:ext uri="{FF2B5EF4-FFF2-40B4-BE49-F238E27FC236}">
                <a16:creationId xmlns:a16="http://schemas.microsoft.com/office/drawing/2014/main" id="{AB3BB0E2-7E22-4740-8FFB-7E0E606AA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688" y="367440"/>
            <a:ext cx="7241992" cy="51333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77D3B4A0-4CE3-4ED7-8FDE-0D0F817A4CEF}"/>
              </a:ext>
            </a:extLst>
          </p:cNvPr>
          <p:cNvGrpSpPr/>
          <p:nvPr/>
        </p:nvGrpSpPr>
        <p:grpSpPr>
          <a:xfrm>
            <a:off x="7962786" y="5760235"/>
            <a:ext cx="2667001" cy="360001"/>
            <a:chOff x="8511426" y="5922795"/>
            <a:chExt cx="2667001" cy="360001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8CAF6433-490C-40F4-B1CD-FBC488640EB9}"/>
                </a:ext>
              </a:extLst>
            </p:cNvPr>
            <p:cNvSpPr/>
            <p:nvPr/>
          </p:nvSpPr>
          <p:spPr>
            <a:xfrm>
              <a:off x="8585062" y="5922796"/>
              <a:ext cx="2453056" cy="3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AA7DA9EF-61C4-4E2E-977D-7C77BD6742B4}"/>
                </a:ext>
              </a:extLst>
            </p:cNvPr>
            <p:cNvSpPr/>
            <p:nvPr/>
          </p:nvSpPr>
          <p:spPr>
            <a:xfrm>
              <a:off x="8511426" y="5922795"/>
              <a:ext cx="73635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Segnaposto testo 3">
              <a:extLst>
                <a:ext uri="{FF2B5EF4-FFF2-40B4-BE49-F238E27FC236}">
                  <a16:creationId xmlns:a16="http://schemas.microsoft.com/office/drawing/2014/main" id="{FA50A584-3CD3-4292-A49F-C62CC683ED5F}"/>
                </a:ext>
              </a:extLst>
            </p:cNvPr>
            <p:cNvSpPr txBox="1">
              <a:spLocks/>
            </p:cNvSpPr>
            <p:nvPr/>
          </p:nvSpPr>
          <p:spPr>
            <a:xfrm>
              <a:off x="8607897" y="5940987"/>
              <a:ext cx="2570530" cy="33553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ts val="3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5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it-IT" sz="1400" dirty="0">
                  <a:solidFill>
                    <a:schemeClr val="bg1"/>
                  </a:solidFill>
                </a:rPr>
                <a:t>Sviluppo di una piramide.</a:t>
              </a:r>
            </a:p>
          </p:txBody>
        </p:sp>
      </p:grp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8FFBE2C1-5AEB-427B-B6C8-926B54BC5217}"/>
              </a:ext>
            </a:extLst>
          </p:cNvPr>
          <p:cNvSpPr txBox="1">
            <a:spLocks/>
          </p:cNvSpPr>
          <p:nvPr/>
        </p:nvSpPr>
        <p:spPr>
          <a:xfrm>
            <a:off x="503580" y="428400"/>
            <a:ext cx="3673657" cy="1379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2000"/>
              <a:t>Per sviluppo di un solido s’intende l’operazione di ribaltamento su un unico piano - nel nostro caso quello del foglio - di tutte </a:t>
            </a:r>
            <a:br>
              <a:rPr lang="it-IT" sz="2000"/>
            </a:br>
            <a:r>
              <a:rPr lang="it-IT" sz="2000"/>
              <a:t>le sue facce.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858303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4.jpeg" descr="image4.jpeg">
            <a:extLst>
              <a:ext uri="{FF2B5EF4-FFF2-40B4-BE49-F238E27FC236}">
                <a16:creationId xmlns:a16="http://schemas.microsoft.com/office/drawing/2014/main" id="{F1897BE1-F655-4B83-B939-443D1FA0E8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98"/>
          <a:stretch/>
        </p:blipFill>
        <p:spPr>
          <a:xfrm>
            <a:off x="4137231" y="238760"/>
            <a:ext cx="7993810" cy="568959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72108539-34FF-44FA-AE43-DC3BE76767A4}"/>
              </a:ext>
            </a:extLst>
          </p:cNvPr>
          <p:cNvGrpSpPr/>
          <p:nvPr/>
        </p:nvGrpSpPr>
        <p:grpSpPr>
          <a:xfrm>
            <a:off x="5856941" y="5559414"/>
            <a:ext cx="2667001" cy="360001"/>
            <a:chOff x="3767137" y="5112162"/>
            <a:chExt cx="2667001" cy="360001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D230EFC-21E2-4D53-94B9-ADA31BC1D61A}"/>
                </a:ext>
              </a:extLst>
            </p:cNvPr>
            <p:cNvSpPr/>
            <p:nvPr/>
          </p:nvSpPr>
          <p:spPr>
            <a:xfrm>
              <a:off x="3840773" y="5112163"/>
              <a:ext cx="2298770" cy="3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8AA7DE9-993B-4895-BE78-39661B632575}"/>
                </a:ext>
              </a:extLst>
            </p:cNvPr>
            <p:cNvSpPr/>
            <p:nvPr/>
          </p:nvSpPr>
          <p:spPr>
            <a:xfrm>
              <a:off x="3767137" y="5112162"/>
              <a:ext cx="73635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9" name="Segnaposto testo 3">
              <a:extLst>
                <a:ext uri="{FF2B5EF4-FFF2-40B4-BE49-F238E27FC236}">
                  <a16:creationId xmlns:a16="http://schemas.microsoft.com/office/drawing/2014/main" id="{ABEEF74D-3DA3-4039-8C57-05F3E8B4B3D1}"/>
                </a:ext>
              </a:extLst>
            </p:cNvPr>
            <p:cNvSpPr txBox="1">
              <a:spLocks/>
            </p:cNvSpPr>
            <p:nvPr/>
          </p:nvSpPr>
          <p:spPr>
            <a:xfrm>
              <a:off x="3863608" y="5130354"/>
              <a:ext cx="2570530" cy="33553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ts val="3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5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it-IT" sz="1400" dirty="0">
                  <a:solidFill>
                    <a:schemeClr val="bg1"/>
                  </a:solidFill>
                </a:rPr>
                <a:t>Sviluppo di un cilindro.</a:t>
              </a:r>
            </a:p>
          </p:txBody>
        </p:sp>
      </p:grp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704E59C1-3385-40BF-88FE-12DBBBEA1388}"/>
              </a:ext>
            </a:extLst>
          </p:cNvPr>
          <p:cNvSpPr txBox="1">
            <a:spLocks/>
          </p:cNvSpPr>
          <p:nvPr/>
        </p:nvSpPr>
        <p:spPr>
          <a:xfrm>
            <a:off x="503580" y="428400"/>
            <a:ext cx="3673657" cy="1379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2000"/>
              <a:t>Per sviluppo di un solido s’intende l’operazione di ribaltamento su un unico piano - nel nostro caso quello del foglio - di tutte </a:t>
            </a:r>
            <a:br>
              <a:rPr lang="it-IT" sz="2000"/>
            </a:br>
            <a:r>
              <a:rPr lang="it-IT" sz="2000"/>
              <a:t>le sue facce.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586140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5.jpeg" descr="image5.jpeg">
            <a:extLst>
              <a:ext uri="{FF2B5EF4-FFF2-40B4-BE49-F238E27FC236}">
                <a16:creationId xmlns:a16="http://schemas.microsoft.com/office/drawing/2014/main" id="{21E4627A-2C2D-4C27-A2AD-39F963076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360" y="518351"/>
            <a:ext cx="6892729" cy="497881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C9C2008-686B-954C-BF07-F5298701D4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3580" y="428400"/>
            <a:ext cx="3673657" cy="137958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sz="2000" dirty="0"/>
              <a:t>Per sviluppo di un solido s’intende l’operazione di ribaltamento su un unico piano - nel nostro caso quello del foglio - di tutte </a:t>
            </a:r>
            <a:br>
              <a:rPr lang="it-IT" sz="2000" dirty="0"/>
            </a:br>
            <a:r>
              <a:rPr lang="it-IT" sz="2000" dirty="0"/>
              <a:t>le sue facce.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7C4BD914-CF83-4AD5-9956-DD2C87CAD2A2}"/>
              </a:ext>
            </a:extLst>
          </p:cNvPr>
          <p:cNvGrpSpPr/>
          <p:nvPr/>
        </p:nvGrpSpPr>
        <p:grpSpPr>
          <a:xfrm>
            <a:off x="9160241" y="5872181"/>
            <a:ext cx="2667001" cy="360001"/>
            <a:chOff x="4019549" y="5699461"/>
            <a:chExt cx="2667001" cy="360001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2C823A8C-EAE3-4B2D-B55B-2EC66422F899}"/>
                </a:ext>
              </a:extLst>
            </p:cNvPr>
            <p:cNvSpPr/>
            <p:nvPr/>
          </p:nvSpPr>
          <p:spPr>
            <a:xfrm>
              <a:off x="4093186" y="5699462"/>
              <a:ext cx="2067292" cy="3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6C9819F-47DC-444E-8499-9A0F85D6DF69}"/>
                </a:ext>
              </a:extLst>
            </p:cNvPr>
            <p:cNvSpPr/>
            <p:nvPr/>
          </p:nvSpPr>
          <p:spPr>
            <a:xfrm>
              <a:off x="4019549" y="5699461"/>
              <a:ext cx="73635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9" name="Segnaposto testo 3">
              <a:extLst>
                <a:ext uri="{FF2B5EF4-FFF2-40B4-BE49-F238E27FC236}">
                  <a16:creationId xmlns:a16="http://schemas.microsoft.com/office/drawing/2014/main" id="{112A35A8-8710-463F-930B-5EDB2B6CAB48}"/>
                </a:ext>
              </a:extLst>
            </p:cNvPr>
            <p:cNvSpPr txBox="1">
              <a:spLocks/>
            </p:cNvSpPr>
            <p:nvPr/>
          </p:nvSpPr>
          <p:spPr>
            <a:xfrm>
              <a:off x="4116020" y="5717653"/>
              <a:ext cx="2570530" cy="33553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ts val="3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5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it-IT" sz="1400" dirty="0">
                  <a:solidFill>
                    <a:schemeClr val="bg1"/>
                  </a:solidFill>
                </a:rPr>
                <a:t>Sviluppo di un cono.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675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6.jpeg" descr="image6.jpeg">
            <a:extLst>
              <a:ext uri="{FF2B5EF4-FFF2-40B4-BE49-F238E27FC236}">
                <a16:creationId xmlns:a16="http://schemas.microsoft.com/office/drawing/2014/main" id="{771DAA56-2FD2-4146-BDEE-2978A085B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9" t="4489"/>
          <a:stretch/>
        </p:blipFill>
        <p:spPr>
          <a:xfrm>
            <a:off x="1622847" y="996963"/>
            <a:ext cx="9283177" cy="49618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F04C448F-EE01-4268-B52E-0BC37B352925}"/>
              </a:ext>
            </a:extLst>
          </p:cNvPr>
          <p:cNvGrpSpPr/>
          <p:nvPr/>
        </p:nvGrpSpPr>
        <p:grpSpPr>
          <a:xfrm>
            <a:off x="5088768" y="5164009"/>
            <a:ext cx="2667001" cy="360001"/>
            <a:chOff x="6786562" y="5787463"/>
            <a:chExt cx="2667001" cy="360001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7DE21904-1774-4CEB-B1A3-035A137EFDCD}"/>
                </a:ext>
              </a:extLst>
            </p:cNvPr>
            <p:cNvSpPr/>
            <p:nvPr/>
          </p:nvSpPr>
          <p:spPr>
            <a:xfrm>
              <a:off x="6860198" y="5787464"/>
              <a:ext cx="2453056" cy="3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AADEBFDD-F3AE-464F-A36D-5090AFAF00E7}"/>
                </a:ext>
              </a:extLst>
            </p:cNvPr>
            <p:cNvSpPr/>
            <p:nvPr/>
          </p:nvSpPr>
          <p:spPr>
            <a:xfrm>
              <a:off x="6786562" y="5787463"/>
              <a:ext cx="73635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9" name="Segnaposto testo 3">
              <a:extLst>
                <a:ext uri="{FF2B5EF4-FFF2-40B4-BE49-F238E27FC236}">
                  <a16:creationId xmlns:a16="http://schemas.microsoft.com/office/drawing/2014/main" id="{41E9D375-B4CB-40A1-8ED9-F6F92C3E6732}"/>
                </a:ext>
              </a:extLst>
            </p:cNvPr>
            <p:cNvSpPr txBox="1">
              <a:spLocks/>
            </p:cNvSpPr>
            <p:nvPr/>
          </p:nvSpPr>
          <p:spPr>
            <a:xfrm>
              <a:off x="6883033" y="5805655"/>
              <a:ext cx="2570530" cy="33553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ts val="3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5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it-IT" sz="1400" dirty="0">
                  <a:solidFill>
                    <a:schemeClr val="bg1"/>
                  </a:solidFill>
                </a:rPr>
                <a:t>Sviluppo di un triangolo.</a:t>
              </a:r>
            </a:p>
          </p:txBody>
        </p:sp>
      </p:grp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23242150-38DA-45B3-8ABD-A49B541453D9}"/>
              </a:ext>
            </a:extLst>
          </p:cNvPr>
          <p:cNvSpPr txBox="1">
            <a:spLocks/>
          </p:cNvSpPr>
          <p:nvPr/>
        </p:nvSpPr>
        <p:spPr>
          <a:xfrm>
            <a:off x="503580" y="428892"/>
            <a:ext cx="10489361" cy="1379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2000" dirty="0"/>
              <a:t>Per sviluppo di un solido s’intende l’operazione di ribaltamento su un unico piano - nel nostro caso quello del foglio - di tutte le sue facce.</a:t>
            </a:r>
          </a:p>
        </p:txBody>
      </p:sp>
    </p:spTree>
    <p:extLst>
      <p:ext uri="{BB962C8B-B14F-4D97-AF65-F5344CB8AC3E}">
        <p14:creationId xmlns:p14="http://schemas.microsoft.com/office/powerpoint/2010/main" val="104980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7.jpeg" descr="image7.jpeg">
            <a:extLst>
              <a:ext uri="{FF2B5EF4-FFF2-40B4-BE49-F238E27FC236}">
                <a16:creationId xmlns:a16="http://schemas.microsoft.com/office/drawing/2014/main" id="{95EF4E33-2211-4CB2-8CC0-2D28E3D57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682" y="1100747"/>
            <a:ext cx="9263224" cy="49295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2A690E6F-96FF-4CC4-B29D-7E23EE3D7282}"/>
              </a:ext>
            </a:extLst>
          </p:cNvPr>
          <p:cNvGrpSpPr/>
          <p:nvPr/>
        </p:nvGrpSpPr>
        <p:grpSpPr>
          <a:xfrm>
            <a:off x="1468256" y="4869527"/>
            <a:ext cx="1988528" cy="360001"/>
            <a:chOff x="3910012" y="5540787"/>
            <a:chExt cx="1988528" cy="360001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C1FCA5B7-C05D-4924-ACF2-F0AF795FE35C}"/>
                </a:ext>
              </a:extLst>
            </p:cNvPr>
            <p:cNvSpPr/>
            <p:nvPr/>
          </p:nvSpPr>
          <p:spPr>
            <a:xfrm>
              <a:off x="3983648" y="5540788"/>
              <a:ext cx="1914892" cy="3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BCE694F5-FBC1-4DCE-96DD-D54F9BA3298B}"/>
                </a:ext>
              </a:extLst>
            </p:cNvPr>
            <p:cNvSpPr/>
            <p:nvPr/>
          </p:nvSpPr>
          <p:spPr>
            <a:xfrm>
              <a:off x="3910012" y="5540787"/>
              <a:ext cx="73635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9" name="Segnaposto testo 3">
              <a:extLst>
                <a:ext uri="{FF2B5EF4-FFF2-40B4-BE49-F238E27FC236}">
                  <a16:creationId xmlns:a16="http://schemas.microsoft.com/office/drawing/2014/main" id="{E9BF3FF0-0E78-4323-8D93-99C31360B198}"/>
                </a:ext>
              </a:extLst>
            </p:cNvPr>
            <p:cNvSpPr txBox="1">
              <a:spLocks/>
            </p:cNvSpPr>
            <p:nvPr/>
          </p:nvSpPr>
          <p:spPr>
            <a:xfrm>
              <a:off x="4006483" y="5558979"/>
              <a:ext cx="1892057" cy="33553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ts val="3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5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it-IT" sz="1400" dirty="0">
                  <a:solidFill>
                    <a:schemeClr val="bg1"/>
                  </a:solidFill>
                </a:rPr>
                <a:t>Sviluppo del cubo.</a:t>
              </a:r>
            </a:p>
          </p:txBody>
        </p:sp>
      </p:grp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451EE671-75B9-49A8-B822-38BF8C1175C7}"/>
              </a:ext>
            </a:extLst>
          </p:cNvPr>
          <p:cNvSpPr txBox="1">
            <a:spLocks/>
          </p:cNvSpPr>
          <p:nvPr/>
        </p:nvSpPr>
        <p:spPr>
          <a:xfrm>
            <a:off x="503580" y="428892"/>
            <a:ext cx="10489361" cy="1379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2000" dirty="0"/>
              <a:t>Per sviluppo di un solido s’intende l’operazione di ribaltamento su un unico piano - nel nostro caso quello del foglio - di tutte le sue facce.</a:t>
            </a:r>
          </a:p>
        </p:txBody>
      </p:sp>
    </p:spTree>
    <p:extLst>
      <p:ext uri="{BB962C8B-B14F-4D97-AF65-F5344CB8AC3E}">
        <p14:creationId xmlns:p14="http://schemas.microsoft.com/office/powerpoint/2010/main" val="1654560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8.jpeg" descr="image8.jpeg">
            <a:extLst>
              <a:ext uri="{FF2B5EF4-FFF2-40B4-BE49-F238E27FC236}">
                <a16:creationId xmlns:a16="http://schemas.microsoft.com/office/drawing/2014/main" id="{C8393C1C-917B-4A07-8343-21787F018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158" y="1223229"/>
            <a:ext cx="8517683" cy="45329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45EC620A-C9D2-49BD-8F78-54940B22E9ED}"/>
              </a:ext>
            </a:extLst>
          </p:cNvPr>
          <p:cNvGrpSpPr/>
          <p:nvPr/>
        </p:nvGrpSpPr>
        <p:grpSpPr>
          <a:xfrm>
            <a:off x="2199994" y="4817570"/>
            <a:ext cx="2667001" cy="360001"/>
            <a:chOff x="4252912" y="5312187"/>
            <a:chExt cx="2667001" cy="360001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1C282D4C-6E8A-44AD-8549-2815804E9B28}"/>
                </a:ext>
              </a:extLst>
            </p:cNvPr>
            <p:cNvSpPr/>
            <p:nvPr/>
          </p:nvSpPr>
          <p:spPr>
            <a:xfrm>
              <a:off x="4326548" y="5312188"/>
              <a:ext cx="2259125" cy="3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482F8365-8C95-4F0F-A9F4-0C97E0BB21C4}"/>
                </a:ext>
              </a:extLst>
            </p:cNvPr>
            <p:cNvSpPr/>
            <p:nvPr/>
          </p:nvSpPr>
          <p:spPr>
            <a:xfrm>
              <a:off x="4252912" y="5312187"/>
              <a:ext cx="73635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9" name="Segnaposto testo 3">
              <a:extLst>
                <a:ext uri="{FF2B5EF4-FFF2-40B4-BE49-F238E27FC236}">
                  <a16:creationId xmlns:a16="http://schemas.microsoft.com/office/drawing/2014/main" id="{7C78F377-1C9E-47FB-A6D0-7EE0394CCC54}"/>
                </a:ext>
              </a:extLst>
            </p:cNvPr>
            <p:cNvSpPr txBox="1">
              <a:spLocks/>
            </p:cNvSpPr>
            <p:nvPr/>
          </p:nvSpPr>
          <p:spPr>
            <a:xfrm>
              <a:off x="4349383" y="5330379"/>
              <a:ext cx="2570530" cy="33553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ts val="3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5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it-IT" sz="1400" dirty="0">
                  <a:solidFill>
                    <a:schemeClr val="bg1"/>
                  </a:solidFill>
                </a:rPr>
                <a:t>Sviluppo dell’ottaedro.</a:t>
              </a:r>
            </a:p>
          </p:txBody>
        </p:sp>
      </p:grp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81BDA9CC-F6AC-43CB-8FE4-E64DB7E1114D}"/>
              </a:ext>
            </a:extLst>
          </p:cNvPr>
          <p:cNvSpPr txBox="1">
            <a:spLocks/>
          </p:cNvSpPr>
          <p:nvPr/>
        </p:nvSpPr>
        <p:spPr>
          <a:xfrm>
            <a:off x="503580" y="428892"/>
            <a:ext cx="10489361" cy="1379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2000" dirty="0"/>
              <a:t>Per sviluppo di un solido s’intende l’operazione di ribaltamento su un unico piano - nel nostro caso quello del foglio - di tutte le sue facce.</a:t>
            </a:r>
          </a:p>
        </p:txBody>
      </p:sp>
    </p:spTree>
    <p:extLst>
      <p:ext uri="{BB962C8B-B14F-4D97-AF65-F5344CB8AC3E}">
        <p14:creationId xmlns:p14="http://schemas.microsoft.com/office/powerpoint/2010/main" val="2518371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ntracite Mondadori HubScuola">
      <a:dk1>
        <a:srgbClr val="000000"/>
      </a:dk1>
      <a:lt1>
        <a:srgbClr val="FFFFFF"/>
      </a:lt1>
      <a:dk2>
        <a:srgbClr val="A0A0A0"/>
      </a:dk2>
      <a:lt2>
        <a:srgbClr val="FFFFFF"/>
      </a:lt2>
      <a:accent1>
        <a:srgbClr val="3C3C3C"/>
      </a:accent1>
      <a:accent2>
        <a:srgbClr val="45CCCB"/>
      </a:accent2>
      <a:accent3>
        <a:srgbClr val="FE4F72"/>
      </a:accent3>
      <a:accent4>
        <a:srgbClr val="FDC326"/>
      </a:accent4>
      <a:accent5>
        <a:srgbClr val="78BA4B"/>
      </a:accent5>
      <a:accent6>
        <a:srgbClr val="FEFFFE"/>
      </a:accent6>
      <a:hlink>
        <a:srgbClr val="000000"/>
      </a:hlink>
      <a:folHlink>
        <a:srgbClr val="000000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3520</TotalTime>
  <Words>670</Words>
  <Application>Microsoft Office PowerPoint</Application>
  <PresentationFormat>Widescreen</PresentationFormat>
  <Paragraphs>56</Paragraphs>
  <Slides>18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Arial</vt:lpstr>
      <vt:lpstr>Calibri</vt:lpstr>
      <vt:lpstr>Verdana</vt:lpstr>
      <vt:lpstr>Office Theme</vt:lpstr>
      <vt:lpstr>Lo sviluppo di solidi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origini della civiltà greca</dc:title>
  <dc:creator>Marta Fioravanti</dc:creator>
  <cp:lastModifiedBy>Dalila Mercuri</cp:lastModifiedBy>
  <cp:revision>20</cp:revision>
  <dcterms:created xsi:type="dcterms:W3CDTF">2020-03-03T16:06:47Z</dcterms:created>
  <dcterms:modified xsi:type="dcterms:W3CDTF">2022-01-18T08:50:49Z</dcterms:modified>
</cp:coreProperties>
</file>