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5" r:id="rId2"/>
    <p:sldId id="273" r:id="rId3"/>
    <p:sldId id="324" r:id="rId4"/>
    <p:sldId id="319" r:id="rId5"/>
    <p:sldId id="320" r:id="rId6"/>
    <p:sldId id="321" r:id="rId7"/>
    <p:sldId id="322" r:id="rId8"/>
    <p:sldId id="323" r:id="rId9"/>
    <p:sldId id="297" r:id="rId10"/>
    <p:sldId id="302" r:id="rId11"/>
    <p:sldId id="303" r:id="rId12"/>
    <p:sldId id="325" r:id="rId13"/>
    <p:sldId id="326" r:id="rId14"/>
    <p:sldId id="327" r:id="rId15"/>
    <p:sldId id="328" r:id="rId16"/>
    <p:sldId id="329" r:id="rId17"/>
    <p:sldId id="331" r:id="rId18"/>
    <p:sldId id="330" r:id="rId19"/>
    <p:sldId id="317" r:id="rId20"/>
    <p:sldId id="332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6"/>
    <a:srgbClr val="E3E3E3"/>
    <a:srgbClr val="B7E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3" autoAdjust="0"/>
    <p:restoredTop sz="94945" autoAdjust="0"/>
  </p:normalViewPr>
  <p:slideViewPr>
    <p:cSldViewPr snapToGrid="0">
      <p:cViewPr varScale="1">
        <p:scale>
          <a:sx n="154" d="100"/>
          <a:sy n="154" d="100"/>
        </p:scale>
        <p:origin x="1036" y="92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69" d="100"/>
          <a:sy n="169" d="100"/>
        </p:scale>
        <p:origin x="5400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7746732-A526-3740-BD8F-8333D0E7F1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37E0F7-EBC9-FD44-987F-7B508F8193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B52A0-BC44-E54E-BB53-35C996A5979D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9E798E-E88E-0749-A76E-B3833A12EB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523B45-1C7A-C040-BA75-2AC3EA4418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C033F-521C-7441-A5E4-7DA942AAA7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4314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4A51-A54F-EB43-81BE-829F1E691759}" type="datetimeFigureOut">
              <a:rPr lang="it-IT" smtClean="0"/>
              <a:t>18/01/2022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13F5-810F-964E-BE12-78D6CDF97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91468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intestazione 4">
            <a:extLst>
              <a:ext uri="{FF2B5EF4-FFF2-40B4-BE49-F238E27FC236}">
                <a16:creationId xmlns:a16="http://schemas.microsoft.com/office/drawing/2014/main" id="{1DB3C949-33EB-E84D-B42A-3A85B6E18E9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1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989137"/>
            <a:ext cx="9001125" cy="2879726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dell’intera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di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325" y="4868863"/>
            <a:ext cx="9001125" cy="143986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eventuale</a:t>
            </a:r>
            <a:endParaRPr lang="en-US" dirty="0"/>
          </a:p>
        </p:txBody>
      </p:sp>
      <p:pic>
        <p:nvPicPr>
          <p:cNvPr id="31" name="Google Shape;65;p13">
            <a:extLst>
              <a:ext uri="{FF2B5EF4-FFF2-40B4-BE49-F238E27FC236}">
                <a16:creationId xmlns:a16="http://schemas.microsoft.com/office/drawing/2014/main" id="{1BF66CAD-D42D-ED42-B2F9-155A63F391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811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06" userDrawn="1">
          <p15:clr>
            <a:srgbClr val="FBAE40"/>
          </p15:clr>
        </p15:guide>
        <p15:guide id="4" orient="horz" pos="1253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  <p15:guide id="6" orient="horz" pos="3067" userDrawn="1">
          <p15:clr>
            <a:srgbClr val="FBAE40"/>
          </p15:clr>
        </p15:guide>
        <p15:guide id="7" orient="horz" pos="3974" userDrawn="1">
          <p15:clr>
            <a:srgbClr val="FBAE40"/>
          </p15:clr>
        </p15:guide>
        <p15:guide id="8" pos="1572" userDrawn="1">
          <p15:clr>
            <a:srgbClr val="FBAE40"/>
          </p15:clr>
        </p15:guide>
        <p15:guide id="9" pos="438" userDrawn="1">
          <p15:clr>
            <a:srgbClr val="FBAE40"/>
          </p15:clr>
        </p15:guide>
        <p15:guide id="10" pos="4974" userDrawn="1">
          <p15:clr>
            <a:srgbClr val="FBAE40"/>
          </p15:clr>
        </p15:guide>
        <p15:guide id="11" pos="6108" userDrawn="1">
          <p15:clr>
            <a:srgbClr val="FBAE40"/>
          </p15:clr>
        </p15:guide>
        <p15:guide id="12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sto + 1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549275"/>
            <a:ext cx="5040000" cy="14398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11" name="Segnaposto immagine 11">
            <a:extLst>
              <a:ext uri="{FF2B5EF4-FFF2-40B4-BE49-F238E27FC236}">
                <a16:creationId xmlns:a16="http://schemas.microsoft.com/office/drawing/2014/main" id="{CC20D013-84D0-E544-9671-76D5B3E399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549275"/>
            <a:ext cx="5400675" cy="57594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D985BAA5-60B9-1D41-916F-E730DFDCC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1989138"/>
            <a:ext cx="5040000" cy="4319587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4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breve descrizione</a:t>
            </a:r>
          </a:p>
        </p:txBody>
      </p:sp>
    </p:spTree>
    <p:extLst>
      <p:ext uri="{BB962C8B-B14F-4D97-AF65-F5344CB8AC3E}">
        <p14:creationId xmlns:p14="http://schemas.microsoft.com/office/powerpoint/2010/main" val="4065853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+ 1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549275"/>
            <a:ext cx="5040000" cy="5759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11" name="Segnaposto immagine 11">
            <a:extLst>
              <a:ext uri="{FF2B5EF4-FFF2-40B4-BE49-F238E27FC236}">
                <a16:creationId xmlns:a16="http://schemas.microsoft.com/office/drawing/2014/main" id="{CC20D013-84D0-E544-9671-76D5B3E399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549275"/>
            <a:ext cx="5400675" cy="57594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</p:spTree>
    <p:extLst>
      <p:ext uri="{BB962C8B-B14F-4D97-AF65-F5344CB8AC3E}">
        <p14:creationId xmlns:p14="http://schemas.microsoft.com/office/powerpoint/2010/main" val="393132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Txt + Im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9363D58-19B2-A441-9EB3-682985E1F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1484313"/>
            <a:ext cx="3240000" cy="194530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3855458"/>
            <a:ext cx="3240000" cy="245326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  <p:sp>
        <p:nvSpPr>
          <p:cNvPr id="8" name="Segnaposto immagine 11">
            <a:extLst>
              <a:ext uri="{FF2B5EF4-FFF2-40B4-BE49-F238E27FC236}">
                <a16:creationId xmlns:a16="http://schemas.microsoft.com/office/drawing/2014/main" id="{46367CF4-C6B5-7B4B-B3A8-26343E8BC9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95800" y="1484313"/>
            <a:ext cx="3240000" cy="194530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6B1CE009-AF44-5948-A72B-66CF6D819A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5800" y="3855458"/>
            <a:ext cx="3240000" cy="245326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  <p:sp>
        <p:nvSpPr>
          <p:cNvPr id="13" name="Segnaposto immagine 11">
            <a:extLst>
              <a:ext uri="{FF2B5EF4-FFF2-40B4-BE49-F238E27FC236}">
                <a16:creationId xmlns:a16="http://schemas.microsoft.com/office/drawing/2014/main" id="{452515CB-B8FF-5F4F-82FD-C3C7516AD8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57520" y="1484313"/>
            <a:ext cx="3240000" cy="194530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DD6D3939-3243-DE42-B5BD-99EFDDFBF8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7520" y="3855458"/>
            <a:ext cx="3240000" cy="245326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7602814C-4379-AA45-B494-470749C32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48493"/>
            <a:ext cx="10801350" cy="4675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</p:spTree>
    <p:extLst>
      <p:ext uri="{BB962C8B-B14F-4D97-AF65-F5344CB8AC3E}">
        <p14:creationId xmlns:p14="http://schemas.microsoft.com/office/powerpoint/2010/main" val="3199647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2819" userDrawn="1">
          <p15:clr>
            <a:srgbClr val="FBAE40"/>
          </p15:clr>
        </p15:guide>
        <p15:guide id="3" pos="2479" userDrawn="1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0" pos="5201" userDrawn="1">
          <p15:clr>
            <a:srgbClr val="FBAE40"/>
          </p15:clr>
        </p15:guide>
        <p15:guide id="11" pos="4883" userDrawn="1">
          <p15:clr>
            <a:srgbClr val="FBAE40"/>
          </p15:clr>
        </p15:guide>
        <p15:guide id="12" pos="7242">
          <p15:clr>
            <a:srgbClr val="FBAE40"/>
          </p15:clr>
        </p15:guide>
        <p15:guide id="13" orient="horz" pos="2160" userDrawn="1">
          <p15:clr>
            <a:srgbClr val="FBAE40"/>
          </p15:clr>
        </p15:guide>
        <p15:guide id="14" orient="horz" pos="9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etto +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9363D58-19B2-A441-9EB3-682985E1F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1484313"/>
            <a:ext cx="10801350" cy="482441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7602814C-4379-AA45-B494-470749C32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48493"/>
            <a:ext cx="10801350" cy="4675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</p:spTree>
    <p:extLst>
      <p:ext uri="{BB962C8B-B14F-4D97-AF65-F5344CB8AC3E}">
        <p14:creationId xmlns:p14="http://schemas.microsoft.com/office/powerpoint/2010/main" val="296173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5" orient="horz" pos="346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2" pos="7242">
          <p15:clr>
            <a:srgbClr val="FBAE40"/>
          </p15:clr>
        </p15:guide>
        <p15:guide id="14" orient="horz" pos="93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etto + vu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7602814C-4379-AA45-B494-470749C32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48493"/>
            <a:ext cx="10801350" cy="4675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</p:spTree>
    <p:extLst>
      <p:ext uri="{BB962C8B-B14F-4D97-AF65-F5344CB8AC3E}">
        <p14:creationId xmlns:p14="http://schemas.microsoft.com/office/powerpoint/2010/main" val="131037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5" orient="horz" pos="346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2" pos="7242">
          <p15:clr>
            <a:srgbClr val="FBAE40"/>
          </p15:clr>
        </p15:guide>
        <p15:guide id="14" orient="horz" pos="93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a + didascal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11">
            <a:extLst>
              <a:ext uri="{FF2B5EF4-FFF2-40B4-BE49-F238E27FC236}">
                <a16:creationId xmlns:a16="http://schemas.microsoft.com/office/drawing/2014/main" id="{AC9F1CE2-8B0A-5544-874F-B962ED68C5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6" y="549275"/>
            <a:ext cx="10801350" cy="482441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800"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37BC434D-5EA9-0349-9D64-BC8C48337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5373688"/>
            <a:ext cx="10801350" cy="935037"/>
          </a:xfrm>
        </p:spPr>
        <p:txBody>
          <a:bodyPr anchor="ctr">
            <a:normAutofit/>
          </a:bodyPr>
          <a:lstStyle>
            <a:lvl1pPr marL="0" indent="0">
              <a:lnSpc>
                <a:spcPts val="2200"/>
              </a:lnSpc>
              <a:buNone/>
              <a:defRPr sz="15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testo di descrizione</a:t>
            </a:r>
          </a:p>
        </p:txBody>
      </p:sp>
    </p:spTree>
    <p:extLst>
      <p:ext uri="{BB962C8B-B14F-4D97-AF65-F5344CB8AC3E}">
        <p14:creationId xmlns:p14="http://schemas.microsoft.com/office/powerpoint/2010/main" val="2313406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5" orient="horz" pos="346">
          <p15:clr>
            <a:srgbClr val="FBAE40"/>
          </p15:clr>
        </p15:guide>
        <p15:guide id="7" orient="horz" pos="3974">
          <p15:clr>
            <a:srgbClr val="FBAE40"/>
          </p15:clr>
        </p15:guide>
        <p15:guide id="9" pos="438">
          <p15:clr>
            <a:srgbClr val="FBAE40"/>
          </p15:clr>
        </p15:guide>
        <p15:guide id="12" pos="7242">
          <p15:clr>
            <a:srgbClr val="FBAE40"/>
          </p15:clr>
        </p15:guide>
        <p15:guide id="14" orient="horz" pos="3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989137"/>
            <a:ext cx="9001125" cy="2879726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dell’intera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di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325" y="4868863"/>
            <a:ext cx="9001125" cy="143986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eventuale</a:t>
            </a:r>
            <a:endParaRPr lang="en-US" dirty="0"/>
          </a:p>
        </p:txBody>
      </p:sp>
      <p:pic>
        <p:nvPicPr>
          <p:cNvPr id="31" name="Google Shape;65;p13">
            <a:extLst>
              <a:ext uri="{FF2B5EF4-FFF2-40B4-BE49-F238E27FC236}">
                <a16:creationId xmlns:a16="http://schemas.microsoft.com/office/drawing/2014/main" id="{1BF66CAD-D42D-ED42-B2F9-155A63F391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92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6" y="1989137"/>
            <a:ext cx="6619874" cy="2879726"/>
          </a:xfrm>
        </p:spPr>
        <p:txBody>
          <a:bodyPr anchor="ctr">
            <a:normAutofit/>
          </a:bodyPr>
          <a:lstStyle>
            <a:lvl1pPr algn="l">
              <a:lnSpc>
                <a:spcPts val="7000"/>
              </a:lnSpc>
              <a:defRPr sz="5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dell’intera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di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326" y="4868863"/>
            <a:ext cx="6626012" cy="1439862"/>
          </a:xfrm>
        </p:spPr>
        <p:txBody>
          <a:bodyPr anchor="b"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Sottotitolo</a:t>
            </a:r>
            <a:r>
              <a:rPr lang="en-US" dirty="0"/>
              <a:t> </a:t>
            </a:r>
            <a:r>
              <a:rPr lang="en-US" dirty="0" err="1"/>
              <a:t>eventuale</a:t>
            </a:r>
            <a:endParaRPr lang="en-US" dirty="0"/>
          </a:p>
        </p:txBody>
      </p:sp>
      <p:pic>
        <p:nvPicPr>
          <p:cNvPr id="31" name="Google Shape;65;p13">
            <a:extLst>
              <a:ext uri="{FF2B5EF4-FFF2-40B4-BE49-F238E27FC236}">
                <a16:creationId xmlns:a16="http://schemas.microsoft.com/office/drawing/2014/main" id="{1BF66CAD-D42D-ED42-B2F9-155A63F391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F0D606B4-24B8-464C-99B6-9E18597CB0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6224" y="0"/>
            <a:ext cx="4295775" cy="6858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/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</p:spTree>
    <p:extLst>
      <p:ext uri="{BB962C8B-B14F-4D97-AF65-F5344CB8AC3E}">
        <p14:creationId xmlns:p14="http://schemas.microsoft.com/office/powerpoint/2010/main" val="519322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o + Immag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9363D58-19B2-A441-9EB3-682985E1F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/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</a:lstStyle>
          <a:p>
            <a:endParaRPr lang="it-IT" dirty="0"/>
          </a:p>
          <a:p>
            <a:pPr lvl="1"/>
            <a:r>
              <a:rPr lang="it-IT" dirty="0"/>
              <a:t>Clicca sull’icona per inserire un’immagine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2D86A4-5BF1-3A44-BB37-10CF87AF4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49275"/>
            <a:ext cx="4532809" cy="5759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Inserisci breve testo </a:t>
            </a:r>
          </a:p>
        </p:txBody>
      </p:sp>
    </p:spTree>
    <p:extLst>
      <p:ext uri="{BB962C8B-B14F-4D97-AF65-F5344CB8AC3E}">
        <p14:creationId xmlns:p14="http://schemas.microsoft.com/office/powerpoint/2010/main" val="2099892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itolo + Immag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2D86A4-5BF1-3A44-BB37-10CF87AF4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549275"/>
            <a:ext cx="4532809" cy="5759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Inserisci breve testo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C18879E-CC89-6A40-8F50-A25D67454E9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04E99D45-D077-B040-92B8-78EA3319DE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6675" y="549275"/>
            <a:ext cx="5040000" cy="5759449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4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breve descrizione</a:t>
            </a:r>
          </a:p>
        </p:txBody>
      </p:sp>
    </p:spTree>
    <p:extLst>
      <p:ext uri="{BB962C8B-B14F-4D97-AF65-F5344CB8AC3E}">
        <p14:creationId xmlns:p14="http://schemas.microsoft.com/office/powerpoint/2010/main" val="350076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tto chiave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549275"/>
            <a:ext cx="10801350" cy="575945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Inserisci</a:t>
            </a:r>
            <a:r>
              <a:rPr lang="en-US" dirty="0"/>
              <a:t> breve </a:t>
            </a:r>
            <a:r>
              <a:rPr lang="en-US" dirty="0" err="1"/>
              <a:t>testo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52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tto chiav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549275"/>
            <a:ext cx="10801350" cy="575945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Inserisci</a:t>
            </a:r>
            <a:r>
              <a:rPr lang="en-US" dirty="0"/>
              <a:t> breve </a:t>
            </a:r>
            <a:r>
              <a:rPr lang="en-US" dirty="0" err="1"/>
              <a:t>testo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1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549275"/>
            <a:ext cx="9001125" cy="14398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D985BAA5-60B9-1D41-916F-E730DFDCC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989138"/>
            <a:ext cx="9001125" cy="4319587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4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breve descrizione</a:t>
            </a:r>
          </a:p>
        </p:txBody>
      </p:sp>
    </p:spTree>
    <p:extLst>
      <p:ext uri="{BB962C8B-B14F-4D97-AF65-F5344CB8AC3E}">
        <p14:creationId xmlns:p14="http://schemas.microsoft.com/office/powerpoint/2010/main" val="1110086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15A1D15-B1C4-2B4F-BD26-68B1FC9FE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549275"/>
            <a:ext cx="5040000" cy="14398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titoletto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D985BAA5-60B9-1D41-916F-E730DFDCC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6675" y="549276"/>
            <a:ext cx="5040000" cy="143986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/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Inserisci breve descrizione</a:t>
            </a:r>
          </a:p>
        </p:txBody>
      </p:sp>
      <p:sp>
        <p:nvSpPr>
          <p:cNvPr id="10" name="Segnaposto tabella 15">
            <a:extLst>
              <a:ext uri="{FF2B5EF4-FFF2-40B4-BE49-F238E27FC236}">
                <a16:creationId xmlns:a16="http://schemas.microsoft.com/office/drawing/2014/main" id="{3B2B8D74-F879-164C-BA5F-10F71E457C52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95325" y="1989138"/>
            <a:ext cx="10801350" cy="43195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it-IT" dirty="0"/>
              <a:t>Clicca sull’icona per inserire una tabella</a:t>
            </a:r>
          </a:p>
        </p:txBody>
      </p:sp>
    </p:spTree>
    <p:extLst>
      <p:ext uri="{BB962C8B-B14F-4D97-AF65-F5344CB8AC3E}">
        <p14:creationId xmlns:p14="http://schemas.microsoft.com/office/powerpoint/2010/main" val="2453664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riangolo rettangolo 8">
            <a:extLst>
              <a:ext uri="{FF2B5EF4-FFF2-40B4-BE49-F238E27FC236}">
                <a16:creationId xmlns:a16="http://schemas.microsoft.com/office/drawing/2014/main" id="{D5D28D7F-70AE-1148-95F6-20C5F516540C}"/>
              </a:ext>
            </a:extLst>
          </p:cNvPr>
          <p:cNvSpPr/>
          <p:nvPr userDrawn="1"/>
        </p:nvSpPr>
        <p:spPr>
          <a:xfrm>
            <a:off x="0" y="6020382"/>
            <a:ext cx="841108" cy="84110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oogle Shape;65;p13">
            <a:extLst>
              <a:ext uri="{FF2B5EF4-FFF2-40B4-BE49-F238E27FC236}">
                <a16:creationId xmlns:a16="http://schemas.microsoft.com/office/drawing/2014/main" id="{04C6F296-FB3A-8746-AAFF-EE9019DD4171}"/>
              </a:ext>
            </a:extLst>
          </p:cNvPr>
          <p:cNvPicPr preferRelativeResize="0"/>
          <p:nvPr userDrawn="1"/>
        </p:nvPicPr>
        <p:blipFill rotWithShape="1">
          <a:blip r:embed="rId17">
            <a:alphaModFix/>
          </a:blip>
          <a:srcRect/>
          <a:stretch/>
        </p:blipFill>
        <p:spPr>
          <a:xfrm>
            <a:off x="123226" y="6499367"/>
            <a:ext cx="325217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F70B74-A409-F543-B416-278259173CB3}"/>
              </a:ext>
            </a:extLst>
          </p:cNvPr>
          <p:cNvSpPr txBox="1"/>
          <p:nvPr userDrawn="1"/>
        </p:nvSpPr>
        <p:spPr>
          <a:xfrm>
            <a:off x="10649666" y="6304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it-IT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5CC76654-CC16-0048-B9B9-8E034D04E129}"/>
              </a:ext>
            </a:extLst>
          </p:cNvPr>
          <p:cNvSpPr txBox="1">
            <a:spLocks/>
          </p:cNvSpPr>
          <p:nvPr userDrawn="1"/>
        </p:nvSpPr>
        <p:spPr>
          <a:xfrm>
            <a:off x="695324" y="6308725"/>
            <a:ext cx="10696861" cy="549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>
                <a:solidFill>
                  <a:schemeClr val="tx2"/>
                </a:solidFill>
              </a:rPr>
              <a:t>Cartapesta e tecnica a fogli sovrapposti</a:t>
            </a:r>
          </a:p>
        </p:txBody>
      </p:sp>
    </p:spTree>
    <p:extLst>
      <p:ext uri="{BB962C8B-B14F-4D97-AF65-F5344CB8AC3E}">
        <p14:creationId xmlns:p14="http://schemas.microsoft.com/office/powerpoint/2010/main" val="27426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95" r:id="rId3"/>
    <p:sldLayoutId id="2147483673" r:id="rId4"/>
    <p:sldLayoutId id="2147483699" r:id="rId5"/>
    <p:sldLayoutId id="2147483690" r:id="rId6"/>
    <p:sldLayoutId id="2147483692" r:id="rId7"/>
    <p:sldLayoutId id="2147483677" r:id="rId8"/>
    <p:sldLayoutId id="2147483676" r:id="rId9"/>
    <p:sldLayoutId id="2147483700" r:id="rId10"/>
    <p:sldLayoutId id="2147483694" r:id="rId11"/>
    <p:sldLayoutId id="2147483675" r:id="rId12"/>
    <p:sldLayoutId id="2147483691" r:id="rId13"/>
    <p:sldLayoutId id="2147483701" r:id="rId14"/>
    <p:sldLayoutId id="214748369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jpe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jpe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9F138-E91E-CF43-A8D8-5414A75C7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it-IT" dirty="0"/>
              <a:t>Cartapesta e tecnica a fogli sovrapposti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CC736B-0853-CD44-A9F6-C506FA0EE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877125"/>
            <a:ext cx="9001125" cy="1439862"/>
          </a:xfrm>
        </p:spPr>
        <p:txBody>
          <a:bodyPr/>
          <a:lstStyle/>
          <a:p>
            <a:r>
              <a:rPr lang="it-IT" dirty="0"/>
              <a:t>Corso di Discipline plastiche e scultoree: </a:t>
            </a:r>
            <a:r>
              <a:rPr lang="it-IT" i="1" dirty="0"/>
              <a:t>Le tecniche</a:t>
            </a:r>
          </a:p>
          <a:p>
            <a:r>
              <a:rPr lang="it-IT" sz="1800" dirty="0"/>
              <a:t>prof. Mario </a:t>
            </a:r>
            <a:r>
              <a:rPr lang="it-IT" sz="1800" dirty="0" err="1"/>
              <a:t>Diegoli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1150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9C2008-686B-954C-BF07-F5298701D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579" y="804813"/>
            <a:ext cx="5833087" cy="16771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Prendendo spunto dalla struttura semplice e geometrica delle maschere tribali, proviamo a realizzarne una con la tecnica dei fogli sovrapposti, utilizzando alcune pagine di giornale e un palloncino.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88517324-F550-46AB-88DC-F54F7757F567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2CA4BD75-63A1-4E43-A28F-0E28B26FC2F8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8" name="Elemento grafico 47">
              <a:extLst>
                <a:ext uri="{FF2B5EF4-FFF2-40B4-BE49-F238E27FC236}">
                  <a16:creationId xmlns:a16="http://schemas.microsoft.com/office/drawing/2014/main" id="{A4D1E1BF-BE70-42EE-9803-BDCBC1EC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pic>
        <p:nvPicPr>
          <p:cNvPr id="13" name="image9.jpeg" descr="image9.jpeg">
            <a:extLst>
              <a:ext uri="{FF2B5EF4-FFF2-40B4-BE49-F238E27FC236}">
                <a16:creationId xmlns:a16="http://schemas.microsoft.com/office/drawing/2014/main" id="{3E3B26AD-FD5D-401E-B03D-229F7EEEB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701" y="82257"/>
            <a:ext cx="2687251" cy="56756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11A38E7F-3EB1-4257-A701-90EE93F65B08}"/>
              </a:ext>
            </a:extLst>
          </p:cNvPr>
          <p:cNvGrpSpPr/>
          <p:nvPr/>
        </p:nvGrpSpPr>
        <p:grpSpPr>
          <a:xfrm>
            <a:off x="7786726" y="5757902"/>
            <a:ext cx="2610953" cy="576001"/>
            <a:chOff x="3052422" y="4897274"/>
            <a:chExt cx="2610953" cy="576001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48C5AFD-5BB8-4B6D-A06C-4845E216333F}"/>
                </a:ext>
              </a:extLst>
            </p:cNvPr>
            <p:cNvSpPr/>
            <p:nvPr/>
          </p:nvSpPr>
          <p:spPr>
            <a:xfrm>
              <a:off x="3126056" y="4897275"/>
              <a:ext cx="2334579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D2393C9-2A16-4185-98F1-522EF1CB8CC1}"/>
                </a:ext>
              </a:extLst>
            </p:cNvPr>
            <p:cNvSpPr/>
            <p:nvPr/>
          </p:nvSpPr>
          <p:spPr>
            <a:xfrm>
              <a:off x="3052422" y="4897274"/>
              <a:ext cx="73635" cy="57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Segnaposto testo 3">
              <a:extLst>
                <a:ext uri="{FF2B5EF4-FFF2-40B4-BE49-F238E27FC236}">
                  <a16:creationId xmlns:a16="http://schemas.microsoft.com/office/drawing/2014/main" id="{7D220264-CD1E-4C9D-8CD5-95836BA5F1EB}"/>
                </a:ext>
              </a:extLst>
            </p:cNvPr>
            <p:cNvSpPr txBox="1">
              <a:spLocks/>
            </p:cNvSpPr>
            <p:nvPr/>
          </p:nvSpPr>
          <p:spPr>
            <a:xfrm>
              <a:off x="3148893" y="4923932"/>
              <a:ext cx="2514482" cy="5363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Maschera facciale </a:t>
              </a:r>
              <a:r>
                <a:rPr lang="it-IT" sz="1400" dirty="0" err="1">
                  <a:solidFill>
                    <a:schemeClr val="bg1"/>
                  </a:solidFill>
                </a:rPr>
                <a:t>Mblo</a:t>
              </a:r>
              <a:r>
                <a:rPr lang="it-IT" sz="1400" dirty="0">
                  <a:solidFill>
                    <a:schemeClr val="bg1"/>
                  </a:solidFill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</a:rPr>
                <a:t>Baoulé</a:t>
              </a:r>
              <a:r>
                <a:rPr lang="it-IT" sz="1400" dirty="0">
                  <a:solidFill>
                    <a:schemeClr val="bg1"/>
                  </a:solidFill>
                </a:rPr>
                <a:t>, Costa d’Avorio.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66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73E9F49A-D184-44FD-BA99-4ABC93D036C8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EC068FD9-74E2-4BBF-A828-38B71F0A1EB5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3" name="Elemento grafico 42">
              <a:extLst>
                <a:ext uri="{FF2B5EF4-FFF2-40B4-BE49-F238E27FC236}">
                  <a16:creationId xmlns:a16="http://schemas.microsoft.com/office/drawing/2014/main" id="{FC002FDD-08C9-4EE7-A424-50754710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F14A7891-AC4A-4062-91B4-D82040911938}"/>
              </a:ext>
            </a:extLst>
          </p:cNvPr>
          <p:cNvGrpSpPr/>
          <p:nvPr/>
        </p:nvGrpSpPr>
        <p:grpSpPr>
          <a:xfrm>
            <a:off x="503580" y="1030571"/>
            <a:ext cx="9542120" cy="2037530"/>
            <a:chOff x="503580" y="2027718"/>
            <a:chExt cx="8578528" cy="742997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DB8E5B3-CE2C-44CA-ADE1-F166861886C4}"/>
                </a:ext>
              </a:extLst>
            </p:cNvPr>
            <p:cNvSpPr/>
            <p:nvPr/>
          </p:nvSpPr>
          <p:spPr>
            <a:xfrm>
              <a:off x="577214" y="2027719"/>
              <a:ext cx="8504894" cy="3675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1227F04-5434-4311-9F3A-BE4727463677}"/>
                </a:ext>
              </a:extLst>
            </p:cNvPr>
            <p:cNvSpPr/>
            <p:nvPr/>
          </p:nvSpPr>
          <p:spPr>
            <a:xfrm>
              <a:off x="503580" y="2027718"/>
              <a:ext cx="73635" cy="3675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5" name="Segnaposto testo 3">
              <a:extLst>
                <a:ext uri="{FF2B5EF4-FFF2-40B4-BE49-F238E27FC236}">
                  <a16:creationId xmlns:a16="http://schemas.microsoft.com/office/drawing/2014/main" id="{FC98961E-263D-46A3-9854-8BB39CE7D198}"/>
                </a:ext>
              </a:extLst>
            </p:cNvPr>
            <p:cNvSpPr txBox="1">
              <a:spLocks/>
            </p:cNvSpPr>
            <p:nvPr/>
          </p:nvSpPr>
          <p:spPr>
            <a:xfrm>
              <a:off x="876300" y="2054377"/>
              <a:ext cx="8205808" cy="3308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Sui fogli da schizzo studiamo la composizione della maschera; gonfiamo il palloncino, ritagliamo a piccoli pezzi (verticalmente, seguendo la fibra) i fogli di giornale e riempiamo una bacinella con 1/3 di colla vinilica e 2/3 d’acqua.</a:t>
              </a:r>
            </a:p>
          </p:txBody>
        </p:sp>
        <p:sp>
          <p:nvSpPr>
            <p:cNvPr id="16" name="Segnaposto testo 3">
              <a:extLst>
                <a:ext uri="{FF2B5EF4-FFF2-40B4-BE49-F238E27FC236}">
                  <a16:creationId xmlns:a16="http://schemas.microsoft.com/office/drawing/2014/main" id="{5403A334-3E39-47DC-AE9C-28A69D20C845}"/>
                </a:ext>
              </a:extLst>
            </p:cNvPr>
            <p:cNvSpPr txBox="1">
              <a:spLocks/>
            </p:cNvSpPr>
            <p:nvPr/>
          </p:nvSpPr>
          <p:spPr>
            <a:xfrm>
              <a:off x="608100" y="2054376"/>
              <a:ext cx="378267" cy="7163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a)</a:t>
              </a:r>
            </a:p>
          </p:txBody>
        </p:sp>
      </p:grpSp>
      <p:pic>
        <p:nvPicPr>
          <p:cNvPr id="17" name="image10.jpeg" descr="image10.jpeg">
            <a:extLst>
              <a:ext uri="{FF2B5EF4-FFF2-40B4-BE49-F238E27FC236}">
                <a16:creationId xmlns:a16="http://schemas.microsoft.com/office/drawing/2014/main" id="{EF9B8EEB-C473-48FD-8A5B-506540E2A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596" y="2451450"/>
            <a:ext cx="7215945" cy="2907949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99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73E9F49A-D184-44FD-BA99-4ABC93D036C8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EC068FD9-74E2-4BBF-A828-38B71F0A1EB5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3" name="Elemento grafico 42">
              <a:extLst>
                <a:ext uri="{FF2B5EF4-FFF2-40B4-BE49-F238E27FC236}">
                  <a16:creationId xmlns:a16="http://schemas.microsoft.com/office/drawing/2014/main" id="{FC002FDD-08C9-4EE7-A424-50754710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F14A7891-AC4A-4062-91B4-D82040911938}"/>
              </a:ext>
            </a:extLst>
          </p:cNvPr>
          <p:cNvGrpSpPr/>
          <p:nvPr/>
        </p:nvGrpSpPr>
        <p:grpSpPr>
          <a:xfrm>
            <a:off x="503580" y="1029603"/>
            <a:ext cx="4940486" cy="1247931"/>
            <a:chOff x="503580" y="2027719"/>
            <a:chExt cx="4441580" cy="689092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DB8E5B3-CE2C-44CA-ADE1-F166861886C4}"/>
                </a:ext>
              </a:extLst>
            </p:cNvPr>
            <p:cNvSpPr/>
            <p:nvPr/>
          </p:nvSpPr>
          <p:spPr>
            <a:xfrm>
              <a:off x="577214" y="2027721"/>
              <a:ext cx="4367946" cy="6890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1227F04-5434-4311-9F3A-BE4727463677}"/>
                </a:ext>
              </a:extLst>
            </p:cNvPr>
            <p:cNvSpPr/>
            <p:nvPr/>
          </p:nvSpPr>
          <p:spPr>
            <a:xfrm>
              <a:off x="503580" y="2027719"/>
              <a:ext cx="73635" cy="6890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5" name="Segnaposto testo 3">
              <a:extLst>
                <a:ext uri="{FF2B5EF4-FFF2-40B4-BE49-F238E27FC236}">
                  <a16:creationId xmlns:a16="http://schemas.microsoft.com/office/drawing/2014/main" id="{FC98961E-263D-46A3-9854-8BB39CE7D198}"/>
                </a:ext>
              </a:extLst>
            </p:cNvPr>
            <p:cNvSpPr txBox="1">
              <a:spLocks/>
            </p:cNvSpPr>
            <p:nvPr/>
          </p:nvSpPr>
          <p:spPr>
            <a:xfrm>
              <a:off x="876300" y="2069463"/>
              <a:ext cx="3912821" cy="5565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Aiutandoci con un pennello, ricopriamo metà palloncino con alcuni strati di carta bagnata nella colla diluita, disponendoli in modo incrociato.</a:t>
              </a:r>
            </a:p>
          </p:txBody>
        </p:sp>
      </p:grpSp>
      <p:pic>
        <p:nvPicPr>
          <p:cNvPr id="18" name="image11.jpeg" descr="image11.jpeg">
            <a:extLst>
              <a:ext uri="{FF2B5EF4-FFF2-40B4-BE49-F238E27FC236}">
                <a16:creationId xmlns:a16="http://schemas.microsoft.com/office/drawing/2014/main" id="{2841E577-6879-43D0-B962-6C02FC9898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51" b="-1751"/>
          <a:stretch/>
        </p:blipFill>
        <p:spPr>
          <a:xfrm>
            <a:off x="6455355" y="1029600"/>
            <a:ext cx="4451520" cy="5200747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A3B5D4AD-E3E1-40D4-A835-208F40D8ED7C}"/>
              </a:ext>
            </a:extLst>
          </p:cNvPr>
          <p:cNvSpPr txBox="1">
            <a:spLocks/>
          </p:cNvSpPr>
          <p:nvPr/>
        </p:nvSpPr>
        <p:spPr>
          <a:xfrm>
            <a:off x="619840" y="1103672"/>
            <a:ext cx="420756" cy="196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>
                <a:solidFill>
                  <a:schemeClr val="bg1"/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87668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73E9F49A-D184-44FD-BA99-4ABC93D036C8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EC068FD9-74E2-4BBF-A828-38B71F0A1EB5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3" name="Elemento grafico 42">
              <a:extLst>
                <a:ext uri="{FF2B5EF4-FFF2-40B4-BE49-F238E27FC236}">
                  <a16:creationId xmlns:a16="http://schemas.microsoft.com/office/drawing/2014/main" id="{FC002FDD-08C9-4EE7-A424-50754710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F14A7891-AC4A-4062-91B4-D82040911938}"/>
              </a:ext>
            </a:extLst>
          </p:cNvPr>
          <p:cNvGrpSpPr/>
          <p:nvPr/>
        </p:nvGrpSpPr>
        <p:grpSpPr>
          <a:xfrm>
            <a:off x="503580" y="1029595"/>
            <a:ext cx="5859120" cy="1964427"/>
            <a:chOff x="503580" y="2027718"/>
            <a:chExt cx="5267446" cy="54223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DB8E5B3-CE2C-44CA-ADE1-F166861886C4}"/>
                </a:ext>
              </a:extLst>
            </p:cNvPr>
            <p:cNvSpPr/>
            <p:nvPr/>
          </p:nvSpPr>
          <p:spPr>
            <a:xfrm>
              <a:off x="577214" y="2027719"/>
              <a:ext cx="5193812" cy="5422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1227F04-5434-4311-9F3A-BE4727463677}"/>
                </a:ext>
              </a:extLst>
            </p:cNvPr>
            <p:cNvSpPr/>
            <p:nvPr/>
          </p:nvSpPr>
          <p:spPr>
            <a:xfrm>
              <a:off x="503580" y="2027718"/>
              <a:ext cx="73635" cy="5422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5" name="Segnaposto testo 3">
              <a:extLst>
                <a:ext uri="{FF2B5EF4-FFF2-40B4-BE49-F238E27FC236}">
                  <a16:creationId xmlns:a16="http://schemas.microsoft.com/office/drawing/2014/main" id="{FC98961E-263D-46A3-9854-8BB39CE7D198}"/>
                </a:ext>
              </a:extLst>
            </p:cNvPr>
            <p:cNvSpPr txBox="1">
              <a:spLocks/>
            </p:cNvSpPr>
            <p:nvPr/>
          </p:nvSpPr>
          <p:spPr>
            <a:xfrm>
              <a:off x="876300" y="2048586"/>
              <a:ext cx="4822417" cy="5152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Tagliamo con la tronchesina un filo di ferro e, incrociando le due cime, creiamo un anello, lungo il diametro maggiore del palloncino, che servirà a rinforzare la maschera; ricopriamo con alcune strisce di garza sottile imbevute nella colla i primi strati di carta e il filo di ferro, in modo da irrobustire la maschera.</a:t>
              </a:r>
            </a:p>
          </p:txBody>
        </p:sp>
      </p:grpSp>
      <p:pic>
        <p:nvPicPr>
          <p:cNvPr id="19" name="image12.jpeg" descr="image12.jpeg">
            <a:extLst>
              <a:ext uri="{FF2B5EF4-FFF2-40B4-BE49-F238E27FC236}">
                <a16:creationId xmlns:a16="http://schemas.microsoft.com/office/drawing/2014/main" id="{BC592230-96FF-481D-A88F-73F90E4E4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355" y="1029600"/>
            <a:ext cx="4440531" cy="5018305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35426761-7F4D-4FE4-B836-BE0A6F2A4BA7}"/>
              </a:ext>
            </a:extLst>
          </p:cNvPr>
          <p:cNvSpPr txBox="1">
            <a:spLocks/>
          </p:cNvSpPr>
          <p:nvPr/>
        </p:nvSpPr>
        <p:spPr>
          <a:xfrm>
            <a:off x="619840" y="1103672"/>
            <a:ext cx="420756" cy="196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>
                <a:solidFill>
                  <a:schemeClr val="bg1"/>
                </a:solidFill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4287707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3.jpeg" descr="image13.jpeg">
            <a:extLst>
              <a:ext uri="{FF2B5EF4-FFF2-40B4-BE49-F238E27FC236}">
                <a16:creationId xmlns:a16="http://schemas.microsoft.com/office/drawing/2014/main" id="{E34AFD71-5E24-4665-AD11-D6C728AAA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481" y="1029600"/>
            <a:ext cx="5018305" cy="5018305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73E9F49A-D184-44FD-BA99-4ABC93D036C8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EC068FD9-74E2-4BBF-A828-38B71F0A1EB5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3" name="Elemento grafico 42">
              <a:extLst>
                <a:ext uri="{FF2B5EF4-FFF2-40B4-BE49-F238E27FC236}">
                  <a16:creationId xmlns:a16="http://schemas.microsoft.com/office/drawing/2014/main" id="{FC002FDD-08C9-4EE7-A424-50754710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F14A7891-AC4A-4062-91B4-D82040911938}"/>
              </a:ext>
            </a:extLst>
          </p:cNvPr>
          <p:cNvGrpSpPr/>
          <p:nvPr/>
        </p:nvGrpSpPr>
        <p:grpSpPr>
          <a:xfrm>
            <a:off x="503580" y="1029592"/>
            <a:ext cx="5016687" cy="2767356"/>
            <a:chOff x="503580" y="2027718"/>
            <a:chExt cx="4510086" cy="76386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DB8E5B3-CE2C-44CA-ADE1-F166861886C4}"/>
                </a:ext>
              </a:extLst>
            </p:cNvPr>
            <p:cNvSpPr/>
            <p:nvPr/>
          </p:nvSpPr>
          <p:spPr>
            <a:xfrm>
              <a:off x="577214" y="2027719"/>
              <a:ext cx="4436452" cy="606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1227F04-5434-4311-9F3A-BE4727463677}"/>
                </a:ext>
              </a:extLst>
            </p:cNvPr>
            <p:cNvSpPr/>
            <p:nvPr/>
          </p:nvSpPr>
          <p:spPr>
            <a:xfrm>
              <a:off x="503580" y="2027718"/>
              <a:ext cx="73635" cy="606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5" name="Segnaposto testo 3">
              <a:extLst>
                <a:ext uri="{FF2B5EF4-FFF2-40B4-BE49-F238E27FC236}">
                  <a16:creationId xmlns:a16="http://schemas.microsoft.com/office/drawing/2014/main" id="{FC98961E-263D-46A3-9854-8BB39CE7D198}"/>
                </a:ext>
              </a:extLst>
            </p:cNvPr>
            <p:cNvSpPr txBox="1">
              <a:spLocks/>
            </p:cNvSpPr>
            <p:nvPr/>
          </p:nvSpPr>
          <p:spPr>
            <a:xfrm>
              <a:off x="876300" y="2048587"/>
              <a:ext cx="4038414" cy="74299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Applichiamo altri tre o quattro strati di carta incollata lasciandola asciugare completamente; facciamo scoppiare il palloncino in modo da liberare la calotta di carta incollata; con la matita ricalchiamo la base della forma sul foglio da schizzi per studiare la composizione della maschera. </a:t>
              </a:r>
            </a:p>
          </p:txBody>
        </p:sp>
      </p:grp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6C24C900-EA6D-45C5-BA99-48E8E01FDFD7}"/>
              </a:ext>
            </a:extLst>
          </p:cNvPr>
          <p:cNvSpPr txBox="1">
            <a:spLocks/>
          </p:cNvSpPr>
          <p:nvPr/>
        </p:nvSpPr>
        <p:spPr>
          <a:xfrm>
            <a:off x="619840" y="1103672"/>
            <a:ext cx="420756" cy="196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>
                <a:solidFill>
                  <a:schemeClr val="bg1"/>
                </a:solidFill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412747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14.jpeg" descr="image14.jpeg">
            <a:extLst>
              <a:ext uri="{FF2B5EF4-FFF2-40B4-BE49-F238E27FC236}">
                <a16:creationId xmlns:a16="http://schemas.microsoft.com/office/drawing/2014/main" id="{EB611467-BC18-4697-A510-659F71B0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09" y="1029600"/>
            <a:ext cx="4947326" cy="4947326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73E9F49A-D184-44FD-BA99-4ABC93D036C8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EC068FD9-74E2-4BBF-A828-38B71F0A1EB5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3" name="Elemento grafico 42">
              <a:extLst>
                <a:ext uri="{FF2B5EF4-FFF2-40B4-BE49-F238E27FC236}">
                  <a16:creationId xmlns:a16="http://schemas.microsoft.com/office/drawing/2014/main" id="{FC002FDD-08C9-4EE7-A424-50754710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F14A7891-AC4A-4062-91B4-D82040911938}"/>
              </a:ext>
            </a:extLst>
          </p:cNvPr>
          <p:cNvGrpSpPr/>
          <p:nvPr/>
        </p:nvGrpSpPr>
        <p:grpSpPr>
          <a:xfrm>
            <a:off x="503580" y="1029598"/>
            <a:ext cx="4053180" cy="972001"/>
            <a:chOff x="503580" y="2027718"/>
            <a:chExt cx="3643877" cy="755805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DB8E5B3-CE2C-44CA-ADE1-F166861886C4}"/>
                </a:ext>
              </a:extLst>
            </p:cNvPr>
            <p:cNvSpPr/>
            <p:nvPr/>
          </p:nvSpPr>
          <p:spPr>
            <a:xfrm>
              <a:off x="577214" y="2027719"/>
              <a:ext cx="3570243" cy="7558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1227F04-5434-4311-9F3A-BE4727463677}"/>
                </a:ext>
              </a:extLst>
            </p:cNvPr>
            <p:cNvSpPr/>
            <p:nvPr/>
          </p:nvSpPr>
          <p:spPr>
            <a:xfrm>
              <a:off x="503580" y="2027718"/>
              <a:ext cx="73635" cy="7558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5" name="Segnaposto testo 3">
              <a:extLst>
                <a:ext uri="{FF2B5EF4-FFF2-40B4-BE49-F238E27FC236}">
                  <a16:creationId xmlns:a16="http://schemas.microsoft.com/office/drawing/2014/main" id="{FC98961E-263D-46A3-9854-8BB39CE7D198}"/>
                </a:ext>
              </a:extLst>
            </p:cNvPr>
            <p:cNvSpPr txBox="1">
              <a:spLocks/>
            </p:cNvSpPr>
            <p:nvPr/>
          </p:nvSpPr>
          <p:spPr>
            <a:xfrm>
              <a:off x="876300" y="2086504"/>
              <a:ext cx="3154668" cy="3138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Con il taglierino ritagliamo nella calotta i fori corrispondenti agli occhi e alla bocca.</a:t>
              </a:r>
            </a:p>
          </p:txBody>
        </p:sp>
      </p:grp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0CD3FD9B-A0D2-41DC-853C-A6C836290A83}"/>
              </a:ext>
            </a:extLst>
          </p:cNvPr>
          <p:cNvSpPr txBox="1">
            <a:spLocks/>
          </p:cNvSpPr>
          <p:nvPr/>
        </p:nvSpPr>
        <p:spPr>
          <a:xfrm>
            <a:off x="619840" y="1103672"/>
            <a:ext cx="420756" cy="196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>
                <a:solidFill>
                  <a:schemeClr val="bg1"/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23605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5.jpeg" descr="image15.jpeg">
            <a:extLst>
              <a:ext uri="{FF2B5EF4-FFF2-40B4-BE49-F238E27FC236}">
                <a16:creationId xmlns:a16="http://schemas.microsoft.com/office/drawing/2014/main" id="{3125A691-87E7-4FAB-97C2-C4A279750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893" y="1029600"/>
            <a:ext cx="4947326" cy="4947326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73E9F49A-D184-44FD-BA99-4ABC93D036C8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EC068FD9-74E2-4BBF-A828-38B71F0A1EB5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3" name="Elemento grafico 42">
              <a:extLst>
                <a:ext uri="{FF2B5EF4-FFF2-40B4-BE49-F238E27FC236}">
                  <a16:creationId xmlns:a16="http://schemas.microsoft.com/office/drawing/2014/main" id="{FC002FDD-08C9-4EE7-A424-50754710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F14A7891-AC4A-4062-91B4-D82040911938}"/>
              </a:ext>
            </a:extLst>
          </p:cNvPr>
          <p:cNvGrpSpPr/>
          <p:nvPr/>
        </p:nvGrpSpPr>
        <p:grpSpPr>
          <a:xfrm>
            <a:off x="503580" y="1029597"/>
            <a:ext cx="5160620" cy="2853847"/>
            <a:chOff x="503580" y="2027718"/>
            <a:chExt cx="4639484" cy="810466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DB8E5B3-CE2C-44CA-ADE1-F166861886C4}"/>
                </a:ext>
              </a:extLst>
            </p:cNvPr>
            <p:cNvSpPr/>
            <p:nvPr/>
          </p:nvSpPr>
          <p:spPr>
            <a:xfrm>
              <a:off x="577214" y="2027719"/>
              <a:ext cx="4565850" cy="6338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1227F04-5434-4311-9F3A-BE4727463677}"/>
                </a:ext>
              </a:extLst>
            </p:cNvPr>
            <p:cNvSpPr/>
            <p:nvPr/>
          </p:nvSpPr>
          <p:spPr>
            <a:xfrm>
              <a:off x="503580" y="2027718"/>
              <a:ext cx="73635" cy="6338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5" name="Segnaposto testo 3">
              <a:extLst>
                <a:ext uri="{FF2B5EF4-FFF2-40B4-BE49-F238E27FC236}">
                  <a16:creationId xmlns:a16="http://schemas.microsoft.com/office/drawing/2014/main" id="{FC98961E-263D-46A3-9854-8BB39CE7D198}"/>
                </a:ext>
              </a:extLst>
            </p:cNvPr>
            <p:cNvSpPr txBox="1">
              <a:spLocks/>
            </p:cNvSpPr>
            <p:nvPr/>
          </p:nvSpPr>
          <p:spPr>
            <a:xfrm>
              <a:off x="876299" y="2049189"/>
              <a:ext cx="4133560" cy="78899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Realizziamo le parti sporgenti della maschera incollando un cartoncino piegato per dare forma al naso e alcune palline di carta accartocciate per le eventuali decorazioni o le altre parti del volto, quindi ricopriamo il tutto con altre strisce di fogli incollati sempre più piccoli, in modo da definire i particolari che ci interessano.</a:t>
              </a:r>
            </a:p>
          </p:txBody>
        </p:sp>
      </p:grp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76A0F6EA-27C2-40E1-882B-CD85631DD429}"/>
              </a:ext>
            </a:extLst>
          </p:cNvPr>
          <p:cNvSpPr txBox="1">
            <a:spLocks/>
          </p:cNvSpPr>
          <p:nvPr/>
        </p:nvSpPr>
        <p:spPr>
          <a:xfrm>
            <a:off x="619840" y="1103672"/>
            <a:ext cx="420756" cy="196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>
                <a:solidFill>
                  <a:schemeClr val="bg1"/>
                </a:solidFill>
              </a:rPr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170373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16.jpeg" descr="image16.jpeg">
            <a:extLst>
              <a:ext uri="{FF2B5EF4-FFF2-40B4-BE49-F238E27FC236}">
                <a16:creationId xmlns:a16="http://schemas.microsoft.com/office/drawing/2014/main" id="{B7585484-1644-4EBA-9787-624C0FED8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49" y="1029584"/>
            <a:ext cx="4947327" cy="4947326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73E9F49A-D184-44FD-BA99-4ABC93D036C8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EC068FD9-74E2-4BBF-A828-38B71F0A1EB5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3" name="Elemento grafico 42">
              <a:extLst>
                <a:ext uri="{FF2B5EF4-FFF2-40B4-BE49-F238E27FC236}">
                  <a16:creationId xmlns:a16="http://schemas.microsoft.com/office/drawing/2014/main" id="{FC002FDD-08C9-4EE7-A424-50754710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F14A7891-AC4A-4062-91B4-D82040911938}"/>
              </a:ext>
            </a:extLst>
          </p:cNvPr>
          <p:cNvGrpSpPr/>
          <p:nvPr/>
        </p:nvGrpSpPr>
        <p:grpSpPr>
          <a:xfrm>
            <a:off x="503580" y="1029580"/>
            <a:ext cx="4910854" cy="2691873"/>
            <a:chOff x="503580" y="2027718"/>
            <a:chExt cx="4414940" cy="764469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DB8E5B3-CE2C-44CA-ADE1-F166861886C4}"/>
                </a:ext>
              </a:extLst>
            </p:cNvPr>
            <p:cNvSpPr/>
            <p:nvPr/>
          </p:nvSpPr>
          <p:spPr>
            <a:xfrm>
              <a:off x="577214" y="2027719"/>
              <a:ext cx="4341306" cy="6338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1227F04-5434-4311-9F3A-BE4727463677}"/>
                </a:ext>
              </a:extLst>
            </p:cNvPr>
            <p:cNvSpPr/>
            <p:nvPr/>
          </p:nvSpPr>
          <p:spPr>
            <a:xfrm>
              <a:off x="503580" y="2027718"/>
              <a:ext cx="73635" cy="6338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5" name="Segnaposto testo 3">
              <a:extLst>
                <a:ext uri="{FF2B5EF4-FFF2-40B4-BE49-F238E27FC236}">
                  <a16:creationId xmlns:a16="http://schemas.microsoft.com/office/drawing/2014/main" id="{FC98961E-263D-46A3-9854-8BB39CE7D198}"/>
                </a:ext>
              </a:extLst>
            </p:cNvPr>
            <p:cNvSpPr txBox="1">
              <a:spLocks/>
            </p:cNvSpPr>
            <p:nvPr/>
          </p:nvSpPr>
          <p:spPr>
            <a:xfrm>
              <a:off x="876300" y="2049192"/>
              <a:ext cx="4042220" cy="74299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Quando la forma è completamente asciutta, con un pennello stendiamo su tutta la superficie della maschera una leggera miscela di gesso amalgamato nella colla vinilica diluita (oppure del gesso acrilico); seccato il composto, levighiamo con la carta vetrata i bordi della maschera..</a:t>
              </a:r>
            </a:p>
          </p:txBody>
        </p:sp>
      </p:grp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48E53E8F-D0D0-482B-B3AE-F4CF42E39B29}"/>
              </a:ext>
            </a:extLst>
          </p:cNvPr>
          <p:cNvSpPr txBox="1">
            <a:spLocks/>
          </p:cNvSpPr>
          <p:nvPr/>
        </p:nvSpPr>
        <p:spPr>
          <a:xfrm>
            <a:off x="619840" y="1103672"/>
            <a:ext cx="420756" cy="196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>
                <a:solidFill>
                  <a:schemeClr val="bg1"/>
                </a:solidFill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225989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17.jpeg" descr="image17.jpeg">
            <a:extLst>
              <a:ext uri="{FF2B5EF4-FFF2-40B4-BE49-F238E27FC236}">
                <a16:creationId xmlns:a16="http://schemas.microsoft.com/office/drawing/2014/main" id="{C34854C4-B814-43B3-8A32-FC13E30D2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282" y="1029600"/>
            <a:ext cx="4947327" cy="4947328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73E9F49A-D184-44FD-BA99-4ABC93D036C8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EC068FD9-74E2-4BBF-A828-38B71F0A1EB5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3" name="Elemento grafico 42">
              <a:extLst>
                <a:ext uri="{FF2B5EF4-FFF2-40B4-BE49-F238E27FC236}">
                  <a16:creationId xmlns:a16="http://schemas.microsoft.com/office/drawing/2014/main" id="{FC002FDD-08C9-4EE7-A424-50754710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F14A7891-AC4A-4062-91B4-D82040911938}"/>
              </a:ext>
            </a:extLst>
          </p:cNvPr>
          <p:cNvGrpSpPr/>
          <p:nvPr/>
        </p:nvGrpSpPr>
        <p:grpSpPr>
          <a:xfrm>
            <a:off x="503580" y="1029597"/>
            <a:ext cx="4053180" cy="1224001"/>
            <a:chOff x="503580" y="2027718"/>
            <a:chExt cx="3643877" cy="786140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DB8E5B3-CE2C-44CA-ADE1-F166861886C4}"/>
                </a:ext>
              </a:extLst>
            </p:cNvPr>
            <p:cNvSpPr/>
            <p:nvPr/>
          </p:nvSpPr>
          <p:spPr>
            <a:xfrm>
              <a:off x="577214" y="2027719"/>
              <a:ext cx="3570243" cy="7861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1227F04-5434-4311-9F3A-BE4727463677}"/>
                </a:ext>
              </a:extLst>
            </p:cNvPr>
            <p:cNvSpPr/>
            <p:nvPr/>
          </p:nvSpPr>
          <p:spPr>
            <a:xfrm>
              <a:off x="503580" y="2027718"/>
              <a:ext cx="73635" cy="7861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5" name="Segnaposto testo 3">
              <a:extLst>
                <a:ext uri="{FF2B5EF4-FFF2-40B4-BE49-F238E27FC236}">
                  <a16:creationId xmlns:a16="http://schemas.microsoft.com/office/drawing/2014/main" id="{FC98961E-263D-46A3-9854-8BB39CE7D198}"/>
                </a:ext>
              </a:extLst>
            </p:cNvPr>
            <p:cNvSpPr txBox="1">
              <a:spLocks/>
            </p:cNvSpPr>
            <p:nvPr/>
          </p:nvSpPr>
          <p:spPr>
            <a:xfrm>
              <a:off x="876300" y="2076276"/>
              <a:ext cx="3271157" cy="7163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Infine, coloriamola con i colori acrilici o le tempere (in questo caso diamo una mano finale di colla vinilica diluita per fissarle).</a:t>
              </a:r>
            </a:p>
          </p:txBody>
        </p:sp>
      </p:grp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4E8701D4-B15A-4098-9F67-5BA34E436C44}"/>
              </a:ext>
            </a:extLst>
          </p:cNvPr>
          <p:cNvSpPr txBox="1">
            <a:spLocks/>
          </p:cNvSpPr>
          <p:nvPr/>
        </p:nvSpPr>
        <p:spPr>
          <a:xfrm>
            <a:off x="619840" y="1103672"/>
            <a:ext cx="420756" cy="196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>
                <a:solidFill>
                  <a:schemeClr val="bg1"/>
                </a:solidFill>
              </a:rPr>
              <a:t>h)</a:t>
            </a:r>
          </a:p>
        </p:txBody>
      </p:sp>
    </p:spTree>
    <p:extLst>
      <p:ext uri="{BB962C8B-B14F-4D97-AF65-F5344CB8AC3E}">
        <p14:creationId xmlns:p14="http://schemas.microsoft.com/office/powerpoint/2010/main" val="3079476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2759CCF-9654-416E-ACE5-E0C8401BB5A5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BA30498B-F8A9-4054-BF17-48EB09E0E224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33" name="Elemento grafico 32">
              <a:extLst>
                <a:ext uri="{FF2B5EF4-FFF2-40B4-BE49-F238E27FC236}">
                  <a16:creationId xmlns:a16="http://schemas.microsoft.com/office/drawing/2014/main" id="{89460240-3460-46E3-83FB-ED88DE186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pic>
        <p:nvPicPr>
          <p:cNvPr id="9" name="image18.jpeg" descr="image18.jpeg">
            <a:extLst>
              <a:ext uri="{FF2B5EF4-FFF2-40B4-BE49-F238E27FC236}">
                <a16:creationId xmlns:a16="http://schemas.microsoft.com/office/drawing/2014/main" id="{15DB393D-7F38-4856-8B88-3975797DA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737" y="345871"/>
            <a:ext cx="6390449" cy="639044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85360A62-F146-4352-9478-433E0EF17081}"/>
              </a:ext>
            </a:extLst>
          </p:cNvPr>
          <p:cNvSpPr txBox="1">
            <a:spLocks/>
          </p:cNvSpPr>
          <p:nvPr/>
        </p:nvSpPr>
        <p:spPr>
          <a:xfrm>
            <a:off x="619840" y="1103672"/>
            <a:ext cx="420756" cy="196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>
                <a:solidFill>
                  <a:schemeClr val="bg1"/>
                </a:solidFill>
              </a:rPr>
              <a:t>h)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92C92BD-C6CB-449F-BAF4-D4F2DD169AAE}"/>
              </a:ext>
            </a:extLst>
          </p:cNvPr>
          <p:cNvGrpSpPr/>
          <p:nvPr/>
        </p:nvGrpSpPr>
        <p:grpSpPr>
          <a:xfrm>
            <a:off x="503579" y="1029600"/>
            <a:ext cx="3937188" cy="920076"/>
            <a:chOff x="503579" y="2027718"/>
            <a:chExt cx="3937188" cy="920076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17F3FC0E-BF07-48FB-A103-25F8CFC6AD98}"/>
                </a:ext>
              </a:extLst>
            </p:cNvPr>
            <p:cNvSpPr/>
            <p:nvPr/>
          </p:nvSpPr>
          <p:spPr>
            <a:xfrm>
              <a:off x="577213" y="2027719"/>
              <a:ext cx="3863554" cy="9177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CCADA3A2-61E4-402D-97EF-99FBF81C2A8D}"/>
                </a:ext>
              </a:extLst>
            </p:cNvPr>
            <p:cNvSpPr/>
            <p:nvPr/>
          </p:nvSpPr>
          <p:spPr>
            <a:xfrm>
              <a:off x="503579" y="2027718"/>
              <a:ext cx="82800" cy="9200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7" name="Segnaposto testo 3">
              <a:extLst>
                <a:ext uri="{FF2B5EF4-FFF2-40B4-BE49-F238E27FC236}">
                  <a16:creationId xmlns:a16="http://schemas.microsoft.com/office/drawing/2014/main" id="{46608F39-42D7-4F12-8E5C-6EDC7B5EECFB}"/>
                </a:ext>
              </a:extLst>
            </p:cNvPr>
            <p:cNvSpPr txBox="1">
              <a:spLocks/>
            </p:cNvSpPr>
            <p:nvPr/>
          </p:nvSpPr>
          <p:spPr>
            <a:xfrm>
              <a:off x="608101" y="2054376"/>
              <a:ext cx="3341600" cy="7163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Oppure possiamo realizzare una semplice colorazione della maschera senza rilievi...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76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La cartapesta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9C2008-686B-954C-BF07-F5298701D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581" y="804813"/>
            <a:ext cx="5533114" cy="26241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La realizzazione della cartapesta consiste nello sbriciolare i fogli di carta in modo da mischiare le sue materie prime e, associandole alla colla, ottenere un impasto plastico e modellabile con cui è possibile realizzare anche statue di varie dimensioni.</a:t>
            </a:r>
          </a:p>
        </p:txBody>
      </p:sp>
      <p:pic>
        <p:nvPicPr>
          <p:cNvPr id="34" name="image1.jpeg" descr="image1.jpeg">
            <a:extLst>
              <a:ext uri="{FF2B5EF4-FFF2-40B4-BE49-F238E27FC236}">
                <a16:creationId xmlns:a16="http://schemas.microsoft.com/office/drawing/2014/main" id="{76630912-E1B6-4042-A5DE-0B9A26EB5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803" y="606880"/>
            <a:ext cx="4623616" cy="54463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A06DABDB-A414-4967-95EE-E335CE5DAC91}"/>
              </a:ext>
            </a:extLst>
          </p:cNvPr>
          <p:cNvGrpSpPr/>
          <p:nvPr/>
        </p:nvGrpSpPr>
        <p:grpSpPr>
          <a:xfrm>
            <a:off x="3173952" y="4879314"/>
            <a:ext cx="3660379" cy="1008001"/>
            <a:chOff x="3052422" y="4897274"/>
            <a:chExt cx="3660379" cy="1008001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30C98E8-04F2-4887-BA47-768729B1CD06}"/>
                </a:ext>
              </a:extLst>
            </p:cNvPr>
            <p:cNvSpPr/>
            <p:nvPr/>
          </p:nvSpPr>
          <p:spPr>
            <a:xfrm>
              <a:off x="3126056" y="4897275"/>
              <a:ext cx="3586745" cy="10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DF3555D-3C2E-48D5-9438-6C9A1F5C36CC}"/>
                </a:ext>
              </a:extLst>
            </p:cNvPr>
            <p:cNvSpPr/>
            <p:nvPr/>
          </p:nvSpPr>
          <p:spPr>
            <a:xfrm>
              <a:off x="3052422" y="4897274"/>
              <a:ext cx="73635" cy="10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Segnaposto testo 3">
              <a:extLst>
                <a:ext uri="{FF2B5EF4-FFF2-40B4-BE49-F238E27FC236}">
                  <a16:creationId xmlns:a16="http://schemas.microsoft.com/office/drawing/2014/main" id="{61C4D4C9-7C58-4369-868F-ECB42C5B5FB1}"/>
                </a:ext>
              </a:extLst>
            </p:cNvPr>
            <p:cNvSpPr txBox="1">
              <a:spLocks/>
            </p:cNvSpPr>
            <p:nvPr/>
          </p:nvSpPr>
          <p:spPr>
            <a:xfrm>
              <a:off x="3148893" y="4923932"/>
              <a:ext cx="3563908" cy="9265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Bottega napoletana, Madonna e san Giuseppe, cartapesta, XVIII secolo, Lecce, Pinacoteca d’Arte Francescana della Provincia dei Frati Minori.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963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9.jpeg" descr="image19.jpeg">
            <a:extLst>
              <a:ext uri="{FF2B5EF4-FFF2-40B4-BE49-F238E27FC236}">
                <a16:creationId xmlns:a16="http://schemas.microsoft.com/office/drawing/2014/main" id="{D564B4E7-CDD8-4D69-A963-EA5959A1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881" y="558567"/>
            <a:ext cx="6003953" cy="60462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Esercitazione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2759CCF-9654-416E-ACE5-E0C8401BB5A5}"/>
              </a:ext>
            </a:extLst>
          </p:cNvPr>
          <p:cNvGrpSpPr/>
          <p:nvPr/>
        </p:nvGrpSpPr>
        <p:grpSpPr>
          <a:xfrm>
            <a:off x="3027721" y="214384"/>
            <a:ext cx="490799" cy="490799"/>
            <a:chOff x="3027721" y="214384"/>
            <a:chExt cx="490799" cy="490799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BA30498B-F8A9-4054-BF17-48EB09E0E224}"/>
                </a:ext>
              </a:extLst>
            </p:cNvPr>
            <p:cNvSpPr/>
            <p:nvPr/>
          </p:nvSpPr>
          <p:spPr>
            <a:xfrm>
              <a:off x="3027721" y="214384"/>
              <a:ext cx="490799" cy="490799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33" name="Elemento grafico 32">
              <a:extLst>
                <a:ext uri="{FF2B5EF4-FFF2-40B4-BE49-F238E27FC236}">
                  <a16:creationId xmlns:a16="http://schemas.microsoft.com/office/drawing/2014/main" id="{89460240-3460-46E3-83FB-ED88DE186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0853" y="292460"/>
              <a:ext cx="332690" cy="332690"/>
            </a:xfrm>
            <a:prstGeom prst="rect">
              <a:avLst/>
            </a:prstGeom>
          </p:spPr>
        </p:pic>
      </p:grp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25DBF623-1E13-4AB6-830B-5DEDB3BF737E}"/>
              </a:ext>
            </a:extLst>
          </p:cNvPr>
          <p:cNvSpPr txBox="1">
            <a:spLocks/>
          </p:cNvSpPr>
          <p:nvPr/>
        </p:nvSpPr>
        <p:spPr>
          <a:xfrm>
            <a:off x="619840" y="1103672"/>
            <a:ext cx="420756" cy="196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>
                <a:solidFill>
                  <a:schemeClr val="bg1"/>
                </a:solidFill>
              </a:rPr>
              <a:t>h)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D27CCA5-1F99-43A3-B382-6A79BB2A378D}"/>
              </a:ext>
            </a:extLst>
          </p:cNvPr>
          <p:cNvGrpSpPr/>
          <p:nvPr/>
        </p:nvGrpSpPr>
        <p:grpSpPr>
          <a:xfrm>
            <a:off x="503579" y="1029600"/>
            <a:ext cx="3937188" cy="742997"/>
            <a:chOff x="503579" y="2027718"/>
            <a:chExt cx="3937188" cy="742997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62483B13-7237-4B75-B066-4711A85779BC}"/>
                </a:ext>
              </a:extLst>
            </p:cNvPr>
            <p:cNvSpPr/>
            <p:nvPr/>
          </p:nvSpPr>
          <p:spPr>
            <a:xfrm>
              <a:off x="577213" y="2027719"/>
              <a:ext cx="3863554" cy="6858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C3DAA8C6-3021-44D1-AFDA-DDCFEAC06AC8}"/>
                </a:ext>
              </a:extLst>
            </p:cNvPr>
            <p:cNvSpPr/>
            <p:nvPr/>
          </p:nvSpPr>
          <p:spPr>
            <a:xfrm>
              <a:off x="503579" y="2027718"/>
              <a:ext cx="82800" cy="68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p:sp>
          <p:nvSpPr>
            <p:cNvPr id="16" name="Segnaposto testo 3">
              <a:extLst>
                <a:ext uri="{FF2B5EF4-FFF2-40B4-BE49-F238E27FC236}">
                  <a16:creationId xmlns:a16="http://schemas.microsoft.com/office/drawing/2014/main" id="{11DC8449-8D7F-4E9F-A51E-7E8E426677EC}"/>
                </a:ext>
              </a:extLst>
            </p:cNvPr>
            <p:cNvSpPr txBox="1">
              <a:spLocks/>
            </p:cNvSpPr>
            <p:nvPr/>
          </p:nvSpPr>
          <p:spPr>
            <a:xfrm>
              <a:off x="608100" y="2054376"/>
              <a:ext cx="3803033" cy="7163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… o aggiungere elementi in rilievo anche intorno alla maschera.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20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La cartapesta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9C2008-686B-954C-BF07-F5298701D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580" y="804813"/>
            <a:ext cx="4780080" cy="28985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La preparazione</a:t>
            </a:r>
          </a:p>
          <a:p>
            <a:pPr>
              <a:lnSpc>
                <a:spcPct val="100000"/>
              </a:lnSpc>
            </a:pPr>
            <a:endParaRPr lang="it-IT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it-IT" sz="2000" dirty="0"/>
              <a:t>Maceriamo per uno o due giorni in un secchio d’acqua (che cambieremo spesso) la carta (carta di stracci o di giornale), strappata a piccoli pezzi, fino a ottenere un composto uniforme</a:t>
            </a:r>
          </a:p>
        </p:txBody>
      </p:sp>
      <p:pic>
        <p:nvPicPr>
          <p:cNvPr id="29" name="image2.jpeg" descr="image2.jpeg">
            <a:extLst>
              <a:ext uri="{FF2B5EF4-FFF2-40B4-BE49-F238E27FC236}">
                <a16:creationId xmlns:a16="http://schemas.microsoft.com/office/drawing/2014/main" id="{DF413DB2-EACB-499C-AA1F-69F40D783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29" y="1227750"/>
            <a:ext cx="5291439" cy="49511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504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La cartapesta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9C2008-686B-954C-BF07-F5298701D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580" y="804813"/>
            <a:ext cx="5592420" cy="289850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 startAt="2"/>
            </a:pPr>
            <a:endParaRPr lang="it-IT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 startAt="2"/>
            </a:pPr>
            <a:endParaRPr lang="it-IT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it-IT" sz="2000" dirty="0"/>
              <a:t>Per accelerare la separazione delle fibre, bolliamo l’impasto in una pentola per circa 20 minuti.</a:t>
            </a:r>
          </a:p>
        </p:txBody>
      </p:sp>
      <p:pic>
        <p:nvPicPr>
          <p:cNvPr id="5" name="image3.jpeg" descr="image3.jpeg">
            <a:extLst>
              <a:ext uri="{FF2B5EF4-FFF2-40B4-BE49-F238E27FC236}">
                <a16:creationId xmlns:a16="http://schemas.microsoft.com/office/drawing/2014/main" id="{F87114DF-E07C-4960-A57C-E8818F36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680" y="960450"/>
            <a:ext cx="5485740" cy="54857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736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La cartapesta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9C2008-686B-954C-BF07-F5298701D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580" y="804813"/>
            <a:ext cx="5592420" cy="289850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 startAt="3"/>
            </a:pPr>
            <a:endParaRPr lang="it-IT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 startAt="3"/>
            </a:pPr>
            <a:endParaRPr lang="it-IT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 startAt="3"/>
            </a:pPr>
            <a:r>
              <a:rPr lang="it-IT" sz="2000" dirty="0"/>
              <a:t>Pestiamo in un mortaio o grattugiamo con un setaccio, oppure trituriamo in un semplice frullatore la carta macerata e bollita.</a:t>
            </a:r>
          </a:p>
        </p:txBody>
      </p:sp>
      <p:pic>
        <p:nvPicPr>
          <p:cNvPr id="6" name="image4.jpeg" descr="image4.jpeg">
            <a:extLst>
              <a:ext uri="{FF2B5EF4-FFF2-40B4-BE49-F238E27FC236}">
                <a16:creationId xmlns:a16="http://schemas.microsoft.com/office/drawing/2014/main" id="{E50CE4A8-B135-4C84-81D8-CDAC4115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243" y="1240252"/>
            <a:ext cx="5257140" cy="52571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7653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La cartapesta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9C2008-686B-954C-BF07-F5298701D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580" y="804813"/>
            <a:ext cx="5592420" cy="346238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 startAt="4"/>
            </a:pPr>
            <a:endParaRPr lang="it-IT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 startAt="4"/>
            </a:pPr>
            <a:endParaRPr lang="it-IT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 startAt="4"/>
            </a:pPr>
            <a:r>
              <a:rPr lang="it-IT" sz="2000" dirty="0"/>
              <a:t>Strizziamo la poltiglia ottenuta dalla triturazione in un sacco di tela e lasciamola asciugare. Mischiamo,</a:t>
            </a:r>
            <a:br>
              <a:rPr lang="it-IT" sz="2000" dirty="0"/>
            </a:br>
            <a:r>
              <a:rPr lang="it-IT" sz="2000" dirty="0"/>
              <a:t>in un secchio, la polvere di carta asciutta con colla d’amido o colla</a:t>
            </a:r>
            <a:br>
              <a:rPr lang="it-IT" sz="2000" dirty="0"/>
            </a:br>
            <a:r>
              <a:rPr lang="it-IT" sz="2000" dirty="0"/>
              <a:t>da tappezzeria (è possibile usare anche 1/3 di comune colla vinilica diluita in 2/3 d’acqua). </a:t>
            </a:r>
          </a:p>
        </p:txBody>
      </p:sp>
      <p:pic>
        <p:nvPicPr>
          <p:cNvPr id="5" name="image5.jpeg" descr="image5.jpeg">
            <a:extLst>
              <a:ext uri="{FF2B5EF4-FFF2-40B4-BE49-F238E27FC236}">
                <a16:creationId xmlns:a16="http://schemas.microsoft.com/office/drawing/2014/main" id="{D66FA2C3-54EB-4BDB-9066-8123E8F4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918" y="804812"/>
            <a:ext cx="5318100" cy="5318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665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La cartapesta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9C2008-686B-954C-BF07-F5298701D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579" y="804813"/>
            <a:ext cx="4780081" cy="321854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 startAt="5"/>
            </a:pPr>
            <a:endParaRPr lang="it-IT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 startAt="5"/>
            </a:pPr>
            <a:endParaRPr lang="it-IT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 startAt="5"/>
            </a:pPr>
            <a:r>
              <a:rPr lang="it-IT" sz="2000" dirty="0"/>
              <a:t>Per evitare la crescita di microrganismi e funghi, aggiungiamo all’impasto anche piccole quantità di un agente conservante; in questo modo otteniamo un impasto plastico modellabile che può essere pressato in uno stampo o modellato direttamente su un’armatura. </a:t>
            </a:r>
          </a:p>
        </p:txBody>
      </p:sp>
      <p:pic>
        <p:nvPicPr>
          <p:cNvPr id="6" name="image6.jpeg" descr="image6.jpeg">
            <a:extLst>
              <a:ext uri="{FF2B5EF4-FFF2-40B4-BE49-F238E27FC236}">
                <a16:creationId xmlns:a16="http://schemas.microsoft.com/office/drawing/2014/main" id="{72550038-A2C4-4C91-94B4-7492B324A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40" y="855599"/>
            <a:ext cx="5146801" cy="5146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294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La cartapesta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9C2008-686B-954C-BF07-F5298701D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580" y="804813"/>
            <a:ext cx="4610440" cy="321854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 startAt="6"/>
            </a:pPr>
            <a:endParaRPr lang="it-IT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 startAt="6"/>
            </a:pPr>
            <a:endParaRPr lang="it-IT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 startAt="6"/>
            </a:pPr>
            <a:r>
              <a:rPr lang="it-IT" sz="2000" dirty="0"/>
              <a:t>Infine lasciamo essiccare lentamente l’opera e, dopo alcuni giorni, eventualmente rifiniamola con colori e/o altri agenti per impermeabilizzarla (pece greca, bianco d’uovo, olio di lino, gommalacca, vernice o acrilici).</a:t>
            </a:r>
          </a:p>
        </p:txBody>
      </p:sp>
      <p:pic>
        <p:nvPicPr>
          <p:cNvPr id="5" name="image6.jpeg" descr="image6.jpeg">
            <a:extLst>
              <a:ext uri="{FF2B5EF4-FFF2-40B4-BE49-F238E27FC236}">
                <a16:creationId xmlns:a16="http://schemas.microsoft.com/office/drawing/2014/main" id="{B2ABA4DC-02CD-4644-8153-D4ECB074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40" y="855599"/>
            <a:ext cx="5146801" cy="5146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064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44219EB-943D-FD45-9AD9-F997072A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80" y="253168"/>
            <a:ext cx="9001125" cy="551644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Tecnica a fogli sovrapposti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9C2008-686B-954C-BF07-F5298701D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580" y="804813"/>
            <a:ext cx="5036608" cy="26241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Per realizzare un’opera con la tecnica a fogli sovrapposti è indispensabile un’armatura o un’anima in polistirolo o altro materiale, oppure uno stampo o una forma su cui adagiare alcuni strati di strisce di carta bagnate nella colla d’amido o da tappezziere, si può usare anche 1/3 di colla vinilica diluita in 2/3 d’acqua come proposto nell’esercitazione.</a:t>
            </a:r>
          </a:p>
        </p:txBody>
      </p:sp>
      <p:pic>
        <p:nvPicPr>
          <p:cNvPr id="5" name="image8.jpeg" descr="image8.jpeg">
            <a:extLst>
              <a:ext uri="{FF2B5EF4-FFF2-40B4-BE49-F238E27FC236}">
                <a16:creationId xmlns:a16="http://schemas.microsoft.com/office/drawing/2014/main" id="{6F3F5C95-EB53-4C17-9284-D11210BF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876" y="297287"/>
            <a:ext cx="3802200" cy="48762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2474E39E-9CC7-48AC-9192-7CCC3EABB8D7}"/>
              </a:ext>
            </a:extLst>
          </p:cNvPr>
          <p:cNvGrpSpPr/>
          <p:nvPr/>
        </p:nvGrpSpPr>
        <p:grpSpPr>
          <a:xfrm>
            <a:off x="6710962" y="5262677"/>
            <a:ext cx="4704557" cy="1008001"/>
            <a:chOff x="3052422" y="4897274"/>
            <a:chExt cx="4704557" cy="1008001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945A8DC-2769-45B9-8522-3A4DB647E832}"/>
                </a:ext>
              </a:extLst>
            </p:cNvPr>
            <p:cNvSpPr/>
            <p:nvPr/>
          </p:nvSpPr>
          <p:spPr>
            <a:xfrm>
              <a:off x="3126056" y="4897275"/>
              <a:ext cx="4565442" cy="10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7CA0C87-2A74-4581-833E-5738438BE80B}"/>
                </a:ext>
              </a:extLst>
            </p:cNvPr>
            <p:cNvSpPr/>
            <p:nvPr/>
          </p:nvSpPr>
          <p:spPr>
            <a:xfrm>
              <a:off x="3052422" y="4897274"/>
              <a:ext cx="73635" cy="10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Segnaposto testo 3">
              <a:extLst>
                <a:ext uri="{FF2B5EF4-FFF2-40B4-BE49-F238E27FC236}">
                  <a16:creationId xmlns:a16="http://schemas.microsoft.com/office/drawing/2014/main" id="{6842EA4A-FCD3-4D07-8831-CAC403BD50EA}"/>
                </a:ext>
              </a:extLst>
            </p:cNvPr>
            <p:cNvSpPr txBox="1">
              <a:spLocks/>
            </p:cNvSpPr>
            <p:nvPr/>
          </p:nvSpPr>
          <p:spPr>
            <a:xfrm>
              <a:off x="3148893" y="4923932"/>
              <a:ext cx="4608086" cy="9265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3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t-IT" sz="1400" dirty="0">
                  <a:solidFill>
                    <a:schemeClr val="bg1"/>
                  </a:solidFill>
                </a:rPr>
                <a:t>Gian Lorenzo Bernini, modello realizzato con la tecnica a fogli sovrapposti per l’Anima dannata, 1619 circa, Perugia, Museo Civico di Palazzo della Penna, Collezione Valentino Martinelli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90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tracite Mondadori HubScuola">
      <a:dk1>
        <a:srgbClr val="000000"/>
      </a:dk1>
      <a:lt1>
        <a:srgbClr val="FFFFFF"/>
      </a:lt1>
      <a:dk2>
        <a:srgbClr val="A0A0A0"/>
      </a:dk2>
      <a:lt2>
        <a:srgbClr val="FFFFFF"/>
      </a:lt2>
      <a:accent1>
        <a:srgbClr val="3C3C3C"/>
      </a:accent1>
      <a:accent2>
        <a:srgbClr val="45CCCB"/>
      </a:accent2>
      <a:accent3>
        <a:srgbClr val="FE4F72"/>
      </a:accent3>
      <a:accent4>
        <a:srgbClr val="FDC326"/>
      </a:accent4>
      <a:accent5>
        <a:srgbClr val="78BA4B"/>
      </a:accent5>
      <a:accent6>
        <a:srgbClr val="FEFFFE"/>
      </a:accent6>
      <a:hlink>
        <a:srgbClr val="000000"/>
      </a:hlink>
      <a:folHlink>
        <a:srgbClr val="00000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tracite Mondadori HubScuola">
    <a:dk1>
      <a:srgbClr val="000000"/>
    </a:dk1>
    <a:lt1>
      <a:srgbClr val="FFFFFF"/>
    </a:lt1>
    <a:dk2>
      <a:srgbClr val="A0A0A0"/>
    </a:dk2>
    <a:lt2>
      <a:srgbClr val="FFFFFF"/>
    </a:lt2>
    <a:accent1>
      <a:srgbClr val="3C3C3C"/>
    </a:accent1>
    <a:accent2>
      <a:srgbClr val="45CCCB"/>
    </a:accent2>
    <a:accent3>
      <a:srgbClr val="FE4F72"/>
    </a:accent3>
    <a:accent4>
      <a:srgbClr val="FDC326"/>
    </a:accent4>
    <a:accent5>
      <a:srgbClr val="78BA4B"/>
    </a:accent5>
    <a:accent6>
      <a:srgbClr val="FEFFFE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Antracite Mondadori HubScuola">
    <a:dk1>
      <a:srgbClr val="000000"/>
    </a:dk1>
    <a:lt1>
      <a:srgbClr val="FFFFFF"/>
    </a:lt1>
    <a:dk2>
      <a:srgbClr val="A0A0A0"/>
    </a:dk2>
    <a:lt2>
      <a:srgbClr val="FFFFFF"/>
    </a:lt2>
    <a:accent1>
      <a:srgbClr val="3C3C3C"/>
    </a:accent1>
    <a:accent2>
      <a:srgbClr val="45CCCB"/>
    </a:accent2>
    <a:accent3>
      <a:srgbClr val="FE4F72"/>
    </a:accent3>
    <a:accent4>
      <a:srgbClr val="FDC326"/>
    </a:accent4>
    <a:accent5>
      <a:srgbClr val="78BA4B"/>
    </a:accent5>
    <a:accent6>
      <a:srgbClr val="FEFFFE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3654</TotalTime>
  <Words>806</Words>
  <Application>Microsoft Office PowerPoint</Application>
  <PresentationFormat>Widescreen</PresentationFormat>
  <Paragraphs>66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Office Theme</vt:lpstr>
      <vt:lpstr>Cartapesta e tecnica a fogli sovrapposti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origini della civiltà greca</dc:title>
  <dc:creator>Marta Fioravanti</dc:creator>
  <cp:lastModifiedBy>Dalila Mercuri</cp:lastModifiedBy>
  <cp:revision>18</cp:revision>
  <dcterms:created xsi:type="dcterms:W3CDTF">2020-03-03T16:06:47Z</dcterms:created>
  <dcterms:modified xsi:type="dcterms:W3CDTF">2022-01-18T09:03:29Z</dcterms:modified>
</cp:coreProperties>
</file>