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90"/>
  </p:notesMasterIdLst>
  <p:handoutMasterIdLst>
    <p:handoutMasterId r:id="rId91"/>
  </p:handoutMasterIdLst>
  <p:sldIdLst>
    <p:sldId id="718" r:id="rId3"/>
    <p:sldId id="719" r:id="rId4"/>
    <p:sldId id="720" r:id="rId5"/>
    <p:sldId id="721" r:id="rId6"/>
    <p:sldId id="722" r:id="rId7"/>
    <p:sldId id="799" r:id="rId8"/>
    <p:sldId id="723" r:id="rId9"/>
    <p:sldId id="724" r:id="rId10"/>
    <p:sldId id="800" r:id="rId11"/>
    <p:sldId id="725" r:id="rId12"/>
    <p:sldId id="726" r:id="rId13"/>
    <p:sldId id="727" r:id="rId14"/>
    <p:sldId id="803" r:id="rId15"/>
    <p:sldId id="728" r:id="rId16"/>
    <p:sldId id="729" r:id="rId17"/>
    <p:sldId id="730" r:id="rId18"/>
    <p:sldId id="804" r:id="rId19"/>
    <p:sldId id="731" r:id="rId20"/>
    <p:sldId id="732" r:id="rId21"/>
    <p:sldId id="733" r:id="rId22"/>
    <p:sldId id="805" r:id="rId23"/>
    <p:sldId id="734" r:id="rId24"/>
    <p:sldId id="801" r:id="rId25"/>
    <p:sldId id="735" r:id="rId26"/>
    <p:sldId id="802" r:id="rId27"/>
    <p:sldId id="736" r:id="rId28"/>
    <p:sldId id="737" r:id="rId29"/>
    <p:sldId id="738" r:id="rId30"/>
    <p:sldId id="739" r:id="rId31"/>
    <p:sldId id="740" r:id="rId32"/>
    <p:sldId id="741" r:id="rId33"/>
    <p:sldId id="742" r:id="rId34"/>
    <p:sldId id="743" r:id="rId35"/>
    <p:sldId id="744" r:id="rId36"/>
    <p:sldId id="745" r:id="rId37"/>
    <p:sldId id="746" r:id="rId38"/>
    <p:sldId id="747" r:id="rId39"/>
    <p:sldId id="748" r:id="rId40"/>
    <p:sldId id="806" r:id="rId41"/>
    <p:sldId id="749" r:id="rId42"/>
    <p:sldId id="751" r:id="rId43"/>
    <p:sldId id="752" r:id="rId44"/>
    <p:sldId id="753" r:id="rId45"/>
    <p:sldId id="754" r:id="rId46"/>
    <p:sldId id="755" r:id="rId47"/>
    <p:sldId id="771" r:id="rId48"/>
    <p:sldId id="774" r:id="rId49"/>
    <p:sldId id="777" r:id="rId50"/>
    <p:sldId id="789" r:id="rId51"/>
    <p:sldId id="776" r:id="rId52"/>
    <p:sldId id="775" r:id="rId53"/>
    <p:sldId id="790" r:id="rId54"/>
    <p:sldId id="773" r:id="rId55"/>
    <p:sldId id="780" r:id="rId56"/>
    <p:sldId id="791" r:id="rId57"/>
    <p:sldId id="779" r:id="rId58"/>
    <p:sldId id="792" r:id="rId59"/>
    <p:sldId id="781" r:id="rId60"/>
    <p:sldId id="783" r:id="rId61"/>
    <p:sldId id="782" r:id="rId62"/>
    <p:sldId id="793" r:id="rId63"/>
    <p:sldId id="785" r:id="rId64"/>
    <p:sldId id="794" r:id="rId65"/>
    <p:sldId id="784" r:id="rId66"/>
    <p:sldId id="795" r:id="rId67"/>
    <p:sldId id="786" r:id="rId68"/>
    <p:sldId id="770" r:id="rId69"/>
    <p:sldId id="787" r:id="rId70"/>
    <p:sldId id="788" r:id="rId71"/>
    <p:sldId id="756" r:id="rId72"/>
    <p:sldId id="757" r:id="rId73"/>
    <p:sldId id="796" r:id="rId74"/>
    <p:sldId id="758" r:id="rId75"/>
    <p:sldId id="807" r:id="rId76"/>
    <p:sldId id="759" r:id="rId77"/>
    <p:sldId id="797" r:id="rId78"/>
    <p:sldId id="760" r:id="rId79"/>
    <p:sldId id="761" r:id="rId80"/>
    <p:sldId id="798" r:id="rId81"/>
    <p:sldId id="762" r:id="rId82"/>
    <p:sldId id="763" r:id="rId83"/>
    <p:sldId id="764" r:id="rId84"/>
    <p:sldId id="765" r:id="rId85"/>
    <p:sldId id="766" r:id="rId86"/>
    <p:sldId id="767" r:id="rId87"/>
    <p:sldId id="768" r:id="rId88"/>
    <p:sldId id="769" r:id="rId8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3"/>
    <a:srgbClr val="26477C"/>
    <a:srgbClr val="1E3760"/>
    <a:srgbClr val="244272"/>
    <a:srgbClr val="294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43" autoAdjust="0"/>
    <p:restoredTop sz="94660"/>
  </p:normalViewPr>
  <p:slideViewPr>
    <p:cSldViewPr>
      <p:cViewPr>
        <p:scale>
          <a:sx n="60" d="100"/>
          <a:sy n="60" d="100"/>
        </p:scale>
        <p:origin x="965" y="68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it-IT"/>
              <a:t>04/05/2020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it-IT"/>
              <a:t>04/05/2020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04/05/2020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it-IT"/>
              <a:pPr/>
              <a:t>04/05/2020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3070076" y="476672"/>
            <a:ext cx="8695569" cy="104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000" b="1" dirty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 </a:t>
            </a:r>
            <a:r>
              <a:rPr lang="it-IT" sz="60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Latte e derivati</a:t>
            </a:r>
            <a:endParaRPr lang="it-IT" sz="6000" b="1" dirty="0"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68" y="1707570"/>
            <a:ext cx="4754703" cy="4675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5" y="1"/>
            <a:ext cx="2992192" cy="22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792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latte in polvere (o totalmente disidratato) è ottenuto mediante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eliminazione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più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95%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dell’a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cqua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596" y="2307213"/>
            <a:ext cx="4329311" cy="293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662364" y="2459789"/>
            <a:ext cx="6048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disidratazione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non è mai totale perché sarebbe troppo complessa la successiva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reidratazione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5145597" cy="428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2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84756" y="1596553"/>
            <a:ext cx="65906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latte in polvere si presta a lunghi tempi di conservazione (6 mesi nella confezione chiusa) ed è impiegato nell’alimentazione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prima infanzia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come base per le farine di latte e per la produzione di latti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formulati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122" name="Picture 2" descr="Risultati immagini per latte  in polv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2204864"/>
            <a:ext cx="4103572" cy="3077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94462" y="2094917"/>
            <a:ext cx="618260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processo di polverizzazione più frequentemente utilizzato per ottenere latte in polvere per l’alimentazione umana è quello detto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spray-dry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Picture 2" descr="Click&amp;Dry Spray Dry Nozzles Gallery - Spray Nozzle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132856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86300" y="1859580"/>
            <a:ext cx="627809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processo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spray-dry è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basato sulla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nebulizzazione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latte (precedentemente pastorizzato e omogeneizzato) ottenuta facendolo passare attraverso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sottili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ugelli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Picture 2" descr="Click&amp;Dry Spray Dry Nozzles Gallery - Spray Nozzle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132856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14292" y="2022427"/>
            <a:ext cx="64786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latte viene spruzzato sotto forma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piccolissime goccioline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una camera in cui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corrente d’aria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calda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150 </a:t>
            </a:r>
            <a:r>
              <a:rPr lang="it-IT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fa evaporare l’acqua presente, formando la polvere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098" name="Picture 2" descr="Click&amp;Dry Spray Dry Nozzles Gallery - Spray Nozzle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132856"/>
            <a:ext cx="4572000" cy="342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42767" y="2264064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tecnica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roller-dry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latte viene fatto cadere all’interno di due cilindri rotanti in senso inverso e riscaldati a temperature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130-150 </a:t>
            </a:r>
            <a:r>
              <a:rPr lang="it-IT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sui quali, in pochissimi secondi, evapora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l’acqua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81" y="1916832"/>
            <a:ext cx="3049452" cy="42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491736" y="260648"/>
            <a:ext cx="56172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in polvere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90156" y="1790131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tecnica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roller-dry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sostanza secca viene distaccata da coltelli raschianti andandosi a depositare sul fondo della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camera</a:t>
            </a:r>
          </a:p>
          <a:p>
            <a:pPr algn="just"/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prodotto viene di norma utilizzato per l’alimentazione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bestiame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81" y="1916832"/>
            <a:ext cx="3049452" cy="4233895"/>
          </a:xfrm>
          <a:prstGeom prst="rect">
            <a:avLst/>
          </a:prstGeom>
        </p:spPr>
      </p:pic>
      <p:sp>
        <p:nvSpPr>
          <p:cNvPr id="3" name="Freccia in giù 2"/>
          <p:cNvSpPr/>
          <p:nvPr/>
        </p:nvSpPr>
        <p:spPr>
          <a:xfrm flipH="1">
            <a:off x="7390556" y="4293096"/>
            <a:ext cx="360040" cy="477767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2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916510" y="260648"/>
            <a:ext cx="1076769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delattosato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729457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Noto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anche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ad alta digeribilità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HD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High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Digestibility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questo latte è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prodotto dietetico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destinato alle persone che non tollerano il lattosio, a causa dell’assenza dell’enzima intestinale lattasi responsabile della scissione del lattosio in galattosio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glucosio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582" y="1693487"/>
            <a:ext cx="2061485" cy="43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197869" y="260648"/>
            <a:ext cx="1080789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delattosato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66020" y="1628800"/>
            <a:ext cx="93610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HD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ottenuto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idrolizzando </a:t>
            </a:r>
            <a:r>
              <a:rPr lang="it-IT" sz="3200" b="1" dirty="0" err="1">
                <a:latin typeface="Verdana" panose="020B0604030504040204" pitchFamily="34" charset="0"/>
                <a:cs typeface="MV Boli" panose="02000500030200090000" pitchFamily="2" charset="0"/>
              </a:rPr>
              <a:t>enzimaticamente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lattosio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viene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scomposto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” nei due monosaccaridi che 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costituiscono</a:t>
            </a:r>
          </a:p>
          <a:p>
            <a:pPr algn="just"/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iventa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così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più digeribile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dolce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poiché il lattosio ha un potere edulcorante inferiore rispetto ai singoli monosaccaridi che 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costituiscono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3" name="Freccia in giù 2"/>
          <p:cNvSpPr/>
          <p:nvPr/>
        </p:nvSpPr>
        <p:spPr>
          <a:xfrm>
            <a:off x="6886500" y="3739870"/>
            <a:ext cx="432048" cy="720080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01" y="1503755"/>
            <a:ext cx="168157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60565" y="126310"/>
            <a:ext cx="5407249" cy="1239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7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Capitolo 1</a:t>
            </a:r>
            <a:endParaRPr lang="it-IT" sz="7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Rettangolo 2"/>
          <p:cNvSpPr>
            <a:spLocks noChangeArrowheads="1"/>
          </p:cNvSpPr>
          <p:nvPr/>
        </p:nvSpPr>
        <p:spPr bwMode="auto">
          <a:xfrm>
            <a:off x="2205980" y="2996952"/>
            <a:ext cx="103954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Latte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92" y="1689839"/>
            <a:ext cx="3600400" cy="4726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69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89173" y="260648"/>
            <a:ext cx="1015213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arricchito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294212" y="2310407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Sul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mercato si trova latte arricchito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(vitamina D, vitamina C e vitamina A),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minerali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(calcio, ferro)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composti a effetto benefico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(acidi grassi omega 3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6" y="2494433"/>
            <a:ext cx="3837779" cy="29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89173" y="260648"/>
            <a:ext cx="1015213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arricchito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366220" y="2901368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categorie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sostanze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possono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aggiunte singolarmente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in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miscela 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6" y="2494433"/>
            <a:ext cx="3837779" cy="29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144530" y="260648"/>
            <a:ext cx="1084142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umanizzato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726260" y="1772816"/>
            <a:ext cx="6912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Detto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anche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adattato”,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un latte per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prima infanzia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ottenuto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vaccino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opportunamente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trattato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in modo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renderlo simile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quello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umano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viene utilizzato nei casi in cui sia necessario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sostituire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integrare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materno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501325"/>
            <a:ext cx="4360201" cy="290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9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144530" y="260648"/>
            <a:ext cx="1084142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umanizzato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096347" y="2398783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sua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produzione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soggetta ad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autorizzazione ministeriale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vendita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avviene nei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negozi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infanzia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farmacia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2398783"/>
            <a:ext cx="4360201" cy="290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8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481238"/>
            <a:ext cx="10225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aromatizzato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contiene un ingrediente che conferisce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particolare sapore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: il più noto è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cioccolato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7933" y="260648"/>
            <a:ext cx="113848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aromatizzato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3299136"/>
            <a:ext cx="3996163" cy="29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37727" y="2666843"/>
            <a:ext cx="94330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Esistono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numerosi altri tipi di latte aromatizzato, tra cui quelli 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malto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al gusto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frutta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vaniglia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le bevande al latte contenenti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succhi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frutta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7933" y="260648"/>
            <a:ext cx="1138484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aromatizzato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772816"/>
            <a:ext cx="2016224" cy="47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4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75698" y="332656"/>
            <a:ext cx="1076769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speciali: latte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delattosato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98" y="2083401"/>
            <a:ext cx="9080552" cy="433278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628" y="1540135"/>
            <a:ext cx="1656184" cy="248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7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96933" y="260648"/>
            <a:ext cx="8606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e latti fermentati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327625" y="1581171"/>
            <a:ext cx="69127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yogurt appartiene alla categoria dei prodotti lattiero-caseari classificati come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fermentati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”, molti dei quali sono nati migliaia di anni fa come forma di conservazione del latte e sono arrivati ai nostri giorni con una forte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caratterizzazione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territoriale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57" y="3216823"/>
            <a:ext cx="4008012" cy="33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96933" y="260648"/>
            <a:ext cx="8606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e latti fermentati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80302" y="1841866"/>
            <a:ext cx="59046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latti fermentati si ottengono aggiungendo al latte ceppi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batteri lattici selezionati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fermenti lattici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e/o di altri microrganismi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lieviti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in grado di fermentare il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lattosio</a:t>
            </a:r>
          </a:p>
        </p:txBody>
      </p:sp>
      <p:pic>
        <p:nvPicPr>
          <p:cNvPr id="1229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2423884"/>
            <a:ext cx="3986001" cy="3025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96933" y="260648"/>
            <a:ext cx="8606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e latti fermentati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prodotto della fermentazione è il solo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lattico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la fermentazione si definisce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omolattica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esempi di prodotti ottenuti con questo processo sono 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gioddu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il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leben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972309" y="5558284"/>
            <a:ext cx="7154523" cy="5355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Glucosio  </a:t>
            </a:r>
            <a:r>
              <a:rPr lang="it-IT" sz="3200" b="1" dirty="0" smtClean="0">
                <a:solidFill>
                  <a:srgbClr val="FFC000"/>
                </a:solidFill>
                <a:latin typeface="Arial Black" panose="020B0A04020102020204" pitchFamily="34" charset="0"/>
                <a:cs typeface="MV Boli" panose="02000500030200090000" pitchFamily="2" charset="0"/>
              </a:rPr>
              <a:t>             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lattico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5046897" y="5713864"/>
            <a:ext cx="1894284" cy="216387"/>
          </a:xfrm>
          <a:prstGeom prst="rightArrow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985406" y="4544135"/>
            <a:ext cx="3219151" cy="58477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Batteri lattici</a:t>
            </a:r>
            <a:endParaRPr lang="it-IT" sz="3200" dirty="0"/>
          </a:p>
        </p:txBody>
      </p:sp>
      <p:cxnSp>
        <p:nvCxnSpPr>
          <p:cNvPr id="12" name="Connettore 7 11"/>
          <p:cNvCxnSpPr>
            <a:stCxn id="11" idx="3"/>
          </p:cNvCxnSpPr>
          <p:nvPr/>
        </p:nvCxnSpPr>
        <p:spPr>
          <a:xfrm>
            <a:off x="5204557" y="4836523"/>
            <a:ext cx="1008112" cy="833030"/>
          </a:xfrm>
          <a:prstGeom prst="curvedConnector3">
            <a:avLst>
              <a:gd name="adj1" fmla="val 50000"/>
            </a:avLst>
          </a:prstGeom>
          <a:ln w="920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2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480980" y="145405"/>
            <a:ext cx="13609512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6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Lezione</a:t>
            </a:r>
            <a:r>
              <a:rPr lang="it-IT" sz="66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 # </a:t>
            </a:r>
            <a:r>
              <a:rPr lang="it-IT" sz="66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13</a:t>
            </a:r>
          </a:p>
        </p:txBody>
      </p:sp>
      <p:sp>
        <p:nvSpPr>
          <p:cNvPr id="10" name="Rettangolo 2"/>
          <p:cNvSpPr>
            <a:spLocks noChangeArrowheads="1"/>
          </p:cNvSpPr>
          <p:nvPr/>
        </p:nvSpPr>
        <p:spPr bwMode="auto">
          <a:xfrm>
            <a:off x="1341884" y="1510141"/>
            <a:ext cx="103954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Latti speciali, latti conservati, yogurt e latti fermentati</a:t>
            </a:r>
            <a:endParaRPr lang="it-IT" sz="5400" b="1" dirty="0" smtClean="0"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706" y="3908215"/>
            <a:ext cx="9812119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96933" y="260648"/>
            <a:ext cx="8606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e latti fermentati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772816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fermentazione produce non solo acido lattico ma anche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alcol etilico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questa si definisce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eterolattica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esempi di prodotti ottenuti con questo processo sono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kefir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il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koumis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349995" y="5423854"/>
            <a:ext cx="8798377" cy="4801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Glucosio  </a:t>
            </a:r>
            <a:r>
              <a:rPr lang="it-IT" sz="2800" b="1" dirty="0" smtClean="0">
                <a:solidFill>
                  <a:srgbClr val="FFC000"/>
                </a:solidFill>
                <a:latin typeface="Arial Black" panose="020B0A04020102020204" pitchFamily="34" charset="0"/>
                <a:cs typeface="MV Boli" panose="02000500030200090000" pitchFamily="2" charset="0"/>
              </a:rPr>
              <a:t>        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lattico </a:t>
            </a:r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+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Alcol etilico</a:t>
            </a:r>
            <a:endParaRPr lang="it-IT" sz="28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4177788" y="5497532"/>
            <a:ext cx="828274" cy="213876"/>
          </a:xfrm>
          <a:prstGeom prst="rightArrow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142084" y="4615037"/>
            <a:ext cx="2839239" cy="52322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it-IT" sz="2800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Batteri lattici</a:t>
            </a:r>
            <a:endParaRPr lang="it-IT" sz="2800" dirty="0"/>
          </a:p>
        </p:txBody>
      </p:sp>
      <p:cxnSp>
        <p:nvCxnSpPr>
          <p:cNvPr id="12" name="Connettore 7 11"/>
          <p:cNvCxnSpPr/>
          <p:nvPr/>
        </p:nvCxnSpPr>
        <p:spPr>
          <a:xfrm rot="16200000" flipH="1">
            <a:off x="4259742" y="5183542"/>
            <a:ext cx="435226" cy="216024"/>
          </a:xfrm>
          <a:prstGeom prst="curvedConnector3">
            <a:avLst/>
          </a:prstGeom>
          <a:ln w="920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8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96933" y="260648"/>
            <a:ext cx="86068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e latti fermentati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940" y="1794644"/>
            <a:ext cx="9224133" cy="443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1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54523" y="260648"/>
            <a:ext cx="349166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25804" y="2348880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yogurt è il più popolare latte fermentato e ha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origini antichissime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 risalgono ad almeno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2500 anni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730270"/>
            <a:ext cx="2838000" cy="425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7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54523" y="260648"/>
            <a:ext cx="349166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41621" y="1988840"/>
            <a:ext cx="68407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L’origine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dello yogurt è localizzata 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Europa orientale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la sua presenza trova testimonianze scritte sia nella Bibbia sia nei testi di Aristotele, Erodoto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Plinio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1988840"/>
            <a:ext cx="4038264" cy="329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54523" y="260648"/>
            <a:ext cx="349166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150196" y="1916252"/>
            <a:ext cx="71932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denominazione di “yogurt” può essere attribuita solo al latte fermentato ottenuto dalla fermentazione di due specifici microrganismi: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Streptococcus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thermophilus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Lactobacillus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bulgaricus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1916252"/>
            <a:ext cx="2838000" cy="4255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6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554523" y="260648"/>
            <a:ext cx="349166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29760" y="1613415"/>
            <a:ext cx="71932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Lactobacillus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bulgaricus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rimangono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vivi e vitali fino al momento del consumo, in quantità totale non inferiore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10 milioni per grammo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prodotto e che determinano le caratteristiche e le proprietà dello yogurt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1772816"/>
            <a:ext cx="3591946" cy="190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2" y="3875572"/>
            <a:ext cx="3544805" cy="1929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91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359738" y="260648"/>
            <a:ext cx="988123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Streptococcus </a:t>
            </a:r>
            <a:r>
              <a:rPr lang="it-IT" sz="48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thermophilus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869" y="1700808"/>
            <a:ext cx="8712968" cy="463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84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359738" y="260648"/>
            <a:ext cx="988123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Streptococcus </a:t>
            </a:r>
            <a:r>
              <a:rPr lang="it-IT" sz="48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thermophilus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905" y="1844133"/>
            <a:ext cx="8064896" cy="439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4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85900" y="1700808"/>
            <a:ext cx="59766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garantire la sopravvivenza dei batteri lattici per tutto il tempo di commercializzazione, lo yogurt deve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alla temperatura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4 </a:t>
            </a:r>
            <a:r>
              <a:rPr lang="it-IT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54523" y="260648"/>
            <a:ext cx="349166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4338" name="Picture 2" descr="Risultati immagini per yogurt fri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04" y="1942939"/>
            <a:ext cx="3974928" cy="296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85900" y="1688625"/>
            <a:ext cx="65602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temperatura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4 </a:t>
            </a:r>
            <a:r>
              <a:rPr lang="it-IT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deve essere garantita sia negli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stabilimenti di produzione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sia sui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mezzi di trasporto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sia nei punti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vendita</a:t>
            </a:r>
          </a:p>
          <a:p>
            <a:pPr algn="just"/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Lo yogurt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deve essere mantenuto a questa temperatura anche nel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frigorifero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casa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54523" y="260648"/>
            <a:ext cx="349166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4338" name="Picture 2" descr="Risultati immagini per yogurt fri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0" y="2404294"/>
            <a:ext cx="3974928" cy="296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3" name="Freccia in giù 2"/>
          <p:cNvSpPr/>
          <p:nvPr/>
        </p:nvSpPr>
        <p:spPr>
          <a:xfrm>
            <a:off x="4432383" y="4218315"/>
            <a:ext cx="432048" cy="432048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323"/>
            <a:ext cx="5302324" cy="664824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311025" y="2204864"/>
            <a:ext cx="4104009" cy="2428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135 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141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512491" y="332656"/>
            <a:ext cx="6226383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Pagine sul libro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anco Yogurt intero Latteria Vipiteno » Vendita Online - Pur Südti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193" y="4342624"/>
            <a:ext cx="1791360" cy="22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41784" y="1529383"/>
            <a:ext cx="101531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ampia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offerta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yogurt,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magri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parzialmente scremati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interi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 naturale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zuccherati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dolcificati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con aggiunta di un’ampia gamma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ingredienti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(molti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funzionali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permette di venire incontro 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esigenze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tutti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consumatori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sotto il profilo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sensoriale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salutistico</a:t>
            </a:r>
          </a:p>
        </p:txBody>
      </p:sp>
      <p:sp>
        <p:nvSpPr>
          <p:cNvPr id="5" name="Rettangolo 4"/>
          <p:cNvSpPr/>
          <p:nvPr/>
        </p:nvSpPr>
        <p:spPr>
          <a:xfrm>
            <a:off x="4554523" y="260648"/>
            <a:ext cx="349166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57908" y="1615440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yogurt conserva tutte le proprietà nutritive del latte, ma presenta il vantaggio di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più digeribile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grazie a una sorta di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-digestione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23523" y="404664"/>
            <a:ext cx="1184010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nutrizionale dello yogurt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031" y="3818585"/>
            <a:ext cx="9812119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57908" y="1615440"/>
            <a:ext cx="9865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pre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-digestione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è realizzata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microrganismi fermentanti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cui consegue la presenza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peptidi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amminoacidi liberi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la scomposizione di una parte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lattosio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(circa il 30-40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%)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calcio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fosforo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23523" y="404664"/>
            <a:ext cx="1184010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nutrizionale dello yogurt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656" y="4086989"/>
            <a:ext cx="8582870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23523" y="404664"/>
            <a:ext cx="1184010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nutrizionale dello yogurt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865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lattosio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residuo risulta molto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ben tollerato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anche dai soggetti carenti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lattasi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Risultati immagini per yogurt testimonianze stor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72" y="3068959"/>
            <a:ext cx="5112568" cy="3387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0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23523" y="404664"/>
            <a:ext cx="1184010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nutrizionale dello yogurt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86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yogurt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inibisce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la crescita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microflora intestinale patogena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riduce il tenore di colesterolo e un suo consumo regolare sembra avere un ruolo nella prevenzione del tumore al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colon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69" y="4255353"/>
            <a:ext cx="3672408" cy="226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0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23523" y="404664"/>
            <a:ext cx="1184010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nutrizionale dello yogurt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700808"/>
            <a:ext cx="9865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presenza contemporanea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lattosio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 lattico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favorisce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biodisponibilità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calcio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fosforo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254" y="3709583"/>
            <a:ext cx="5434638" cy="23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9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557908" y="1556792"/>
            <a:ext cx="986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produrre lo yogurt si utilizza generalmente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vaccino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ma può essere utilizzato anche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di pecora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bufala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capra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menzionandone l’origine sulla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confezione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Picture 2" descr="Risultati immagini per c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3573016"/>
            <a:ext cx="3816424" cy="29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9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951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485900" y="1700808"/>
            <a:ext cx="986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produzione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dello yogurt inizia con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standardizzazione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latte, che viene portato a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concentrazione prefissata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grasso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miscelato con eventuali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ingredienti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Picture 4" descr="Pubblicati i nuovi rapporti annuali sulle comunità migranti i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736">
            <a:off x="6618579" y="3881528"/>
            <a:ext cx="2400504" cy="232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ccia a destra 1"/>
          <p:cNvSpPr/>
          <p:nvPr/>
        </p:nvSpPr>
        <p:spPr>
          <a:xfrm>
            <a:off x="3286100" y="2636912"/>
            <a:ext cx="1944216" cy="36004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1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825908" y="2234675"/>
            <a:ext cx="77408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Oltre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quelle di conservazione basate sul risanamento termico, le tecniche più frequentemente applicate al latte sono quelle basate sulla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riduzione del contenuto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idrico</a:t>
            </a:r>
          </a:p>
        </p:txBody>
      </p:sp>
      <p:sp>
        <p:nvSpPr>
          <p:cNvPr id="5" name="Rettangolo 4"/>
          <p:cNvSpPr/>
          <p:nvPr/>
        </p:nvSpPr>
        <p:spPr>
          <a:xfrm>
            <a:off x="3510966" y="260648"/>
            <a:ext cx="557877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conservati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28" name="Picture 4" descr="Molecole d'acqua: il loro movimento sulle superfic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0947" y="2377875"/>
            <a:ext cx="4799489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557908" y="1478068"/>
            <a:ext cx="101531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Segue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omogeneizzazione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finalizzata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riduzione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diametro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globuli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grasso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 impedire la formazione di aggregati e per migliorare la stabilità del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prodotto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Picture 2" descr="Risultati immagini per yogurt testimonianze stori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56" y="3429000"/>
            <a:ext cx="4392488" cy="2910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2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7045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485900" y="1700808"/>
            <a:ext cx="98650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successiva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pastorizzazione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effettuata a circa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90 </a:t>
            </a:r>
            <a:r>
              <a:rPr lang="it-IT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5 minuti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ha la funzione non solo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eliminare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gli eventuali microrganismi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patogeni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dannosi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 la fermentazione, ma anche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denaturare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latte favorendo la formazione di complessi proteici in grado di trattenere l’acqua nel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coagulo acido</a:t>
            </a:r>
          </a:p>
        </p:txBody>
      </p:sp>
    </p:spTree>
    <p:extLst>
      <p:ext uri="{BB962C8B-B14F-4D97-AF65-F5344CB8AC3E}">
        <p14:creationId xmlns:p14="http://schemas.microsoft.com/office/powerpoint/2010/main" val="12309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ccia a destra 1"/>
          <p:cNvSpPr/>
          <p:nvPr/>
        </p:nvSpPr>
        <p:spPr>
          <a:xfrm rot="1379105">
            <a:off x="3639257" y="2666268"/>
            <a:ext cx="1944216" cy="36004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96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998068" y="2348880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latte viene quindi stoccato in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serbatoio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detto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fermentatore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maturatore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alla temperatura compresa tra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35-44 </a:t>
            </a:r>
            <a:r>
              <a:rPr lang="it-IT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1634155"/>
            <a:ext cx="2562583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8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95880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557908" y="1599297"/>
            <a:ext cx="9865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questa fase avviene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aggiunta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fermenti lattici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responsabili delle trasformazioni di natura fisica, chimica, sensoriale e nutrizionale che modificano completamente le caratteristiche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 latte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14" y="4289797"/>
            <a:ext cx="3591946" cy="190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436" y="4303745"/>
            <a:ext cx="3544805" cy="1929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00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ccia a destra 1"/>
          <p:cNvSpPr/>
          <p:nvPr/>
        </p:nvSpPr>
        <p:spPr>
          <a:xfrm rot="2359926">
            <a:off x="3900082" y="3126214"/>
            <a:ext cx="1944216" cy="36004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96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95880" y="407045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277988" y="2549141"/>
            <a:ext cx="9001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fase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raffreddamento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necessaria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rallentare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attività metaboliche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dei fermenti lattici e per iniziare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gelificazione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prodotto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1764171"/>
            <a:ext cx="187078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ccia a destra 1"/>
          <p:cNvSpPr/>
          <p:nvPr/>
        </p:nvSpPr>
        <p:spPr>
          <a:xfrm rot="3411482">
            <a:off x="3778324" y="3335817"/>
            <a:ext cx="2453158" cy="375352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1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95880" y="407045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485900" y="1700808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questa fase che avviene, se prevista, anche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aggiunta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altri ingredienti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(preparati di frutta pastorizzati o altri aromatizzanti)</a:t>
            </a:r>
          </a:p>
        </p:txBody>
      </p:sp>
      <p:pic>
        <p:nvPicPr>
          <p:cNvPr id="1026" name="Picture 2" descr="Fragola: proprietà, valori nutrizionali, benefici, ricette - Mad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70" y="2998343"/>
            <a:ext cx="6667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557908" y="1504214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Formato il coagulo e raggiunta l’acidità voluta, lo yogurt viene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agitato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 ottenere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 omogenea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cremosa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3540117"/>
            <a:ext cx="3624186" cy="30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21904" y="1604916"/>
            <a:ext cx="9937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due tipi di latte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disidratato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: il latte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concentrato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il latte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polvere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entrambi si possono ottenere a partire da latte intero, scremato o parzialmente scremato o da una miscela di essi</a:t>
            </a:r>
          </a:p>
        </p:txBody>
      </p:sp>
      <p:sp>
        <p:nvSpPr>
          <p:cNvPr id="5" name="Rettangolo 4"/>
          <p:cNvSpPr/>
          <p:nvPr/>
        </p:nvSpPr>
        <p:spPr>
          <a:xfrm>
            <a:off x="3510966" y="260648"/>
            <a:ext cx="557877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conservati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05" y="4150987"/>
            <a:ext cx="3202892" cy="236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05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485900" y="1592241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rottura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coagulo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una fase tecnologicamente molto importante al fine di ottenere un prodotto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senza grumi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senza separazione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siero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3540117"/>
            <a:ext cx="3624186" cy="30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ccia a destra 1"/>
          <p:cNvSpPr/>
          <p:nvPr/>
        </p:nvSpPr>
        <p:spPr>
          <a:xfrm rot="8408466">
            <a:off x="9512286" y="3366365"/>
            <a:ext cx="1944216" cy="36004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4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485900" y="1700808"/>
            <a:ext cx="9865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operazione viene effettuata per produrre a livello industriale uno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definito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omogeneo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2050" name="Picture 2" descr="Yogurt intero - 125g x 2 - Gusto frag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550">
            <a:off x="3841040" y="3326620"/>
            <a:ext cx="4776481" cy="31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ccia a destra 1"/>
          <p:cNvSpPr/>
          <p:nvPr/>
        </p:nvSpPr>
        <p:spPr>
          <a:xfrm rot="8284866">
            <a:off x="9332661" y="5091718"/>
            <a:ext cx="1944216" cy="36004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6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404664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223929" y="2406317"/>
            <a:ext cx="74150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Alcuni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artigianali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pregio prevedono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fermentazione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direttamente nei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vasetti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destinati alla vendita; questi yogurt vengono definiti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coagulo intero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”</a:t>
            </a:r>
          </a:p>
        </p:txBody>
      </p:sp>
      <p:pic>
        <p:nvPicPr>
          <p:cNvPr id="3074" name="Picture 2" descr="Come preparare lo yogurt in casa e 10 ricette - La Cucina Ital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05" y="1700808"/>
            <a:ext cx="3681300" cy="471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6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33172" y="36480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012" y="1632319"/>
            <a:ext cx="7730117" cy="488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ccia a destra 1"/>
          <p:cNvSpPr/>
          <p:nvPr/>
        </p:nvSpPr>
        <p:spPr>
          <a:xfrm rot="2359926">
            <a:off x="1091772" y="5176293"/>
            <a:ext cx="1944216" cy="36004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3998" y="25718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485900" y="1700808"/>
            <a:ext cx="98650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evitare l’aggiunta di conservanti e poter garantire allo yogurt un buon tempo di commercializzazione, il confezionamento prevede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sterilizzazione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imballaggi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solitamente contenitori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vetro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materiale plastico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e 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protezione dello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yogurt dal contatto con l’aria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dell’ambiente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3998" y="257182"/>
            <a:ext cx="115098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Processo produttivo dello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294212" y="2549837"/>
            <a:ext cx="7406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contatto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l’aria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dell’ambiente potrebbe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apportare particelle microbiche contaminanti, come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lieviti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muffe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0" name="Picture 2" descr="Come preparare lo yogurt in casa e 10 ricette - La Cucina Ital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692424"/>
            <a:ext cx="3681300" cy="471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4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570582" y="257182"/>
            <a:ext cx="533671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da bere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862164" y="1700808"/>
            <a:ext cx="7488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yogurt da bere sono prodotti di recente affermazione sul mercato italiano, generati da una variante del processo di produzione dello yogurt che prevede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riduzione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consistenza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acidità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1865263"/>
            <a:ext cx="2749871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389980" y="257182"/>
            <a:ext cx="7697941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Dessert in commercio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646140" y="2128738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simili allo yogurt per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consistenza ma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non per composizione e ingredienti sono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dessert commerciali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non apportano fermenti lattici vivi ma che contengono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aromi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dolcificanti</a:t>
            </a:r>
          </a:p>
        </p:txBody>
      </p:sp>
      <p:pic>
        <p:nvPicPr>
          <p:cNvPr id="4098" name="Picture 2" descr="Daiya Key Lime Crumble Yogurt Duet - 143g – VeganSupply.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35" y="2348880"/>
            <a:ext cx="3511996" cy="351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6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3147089" y="260648"/>
            <a:ext cx="630653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concentrato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74132" y="1772816"/>
            <a:ext cx="74427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latte concentrato, detto anche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parzialmente disidratato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evaporato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si ottiene facendo evaporare una quantità di acqua pari almeno 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25%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questo processo viene eseguito sottovuoto alla temperatura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40-50 </a:t>
            </a:r>
            <a:r>
              <a:rPr lang="it-IT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1822224"/>
            <a:ext cx="3205687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8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999206" y="18480"/>
            <a:ext cx="10838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atti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fermentati con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funzione salutistica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721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nuove tendenze di mercato stanno affermando il ruolo dei latti fermentati caratterizzati da uno specifico ruolo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salutistico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distinguono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fermentati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Funzionali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Probiotici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Prebiotici</a:t>
            </a:r>
          </a:p>
          <a:p>
            <a:pPr marL="457200" indent="-45720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Simbiotici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5820" y="404664"/>
            <a:ext cx="10838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atti funzionali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7271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Prodotti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grado di svolgere una funzione importante per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benessere del consumatore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che si affianca e va oltre quella prettamente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nutrizionale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6146" name="Picture 2" descr="Benefici degli alimenti lattiero-caseari fermentati – Ruminanti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3666393"/>
            <a:ext cx="5185916" cy="291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5820" y="404664"/>
            <a:ext cx="10838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atti funzionali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90156" y="1827841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ingredienti funzionali più comunemente aggiunti ai latti fermentati sono particolari fattori prebiotici, come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fibre solubili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fitosteroli,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 sono in grado di ridurre l’assorbimento del colesterolo nel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sangue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7170" name="Picture 2" descr="Source of Fibre Mango-Grains Probiotic Yogurt | Activ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92" y="2348880"/>
            <a:ext cx="4401045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6579535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5820" y="404664"/>
            <a:ext cx="10838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atti probiotici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67855" y="1787283"/>
            <a:ext cx="70220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probiotici (dal greco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bios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che significa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favore della vita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”) contengono elevate quantità di batteri che svolgono un’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azione positiva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sull’organismo umano; si tratta di organismi differenti da quelli che si trovano nello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yogurt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93" y="2517893"/>
            <a:ext cx="4022552" cy="31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6579535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5820" y="404664"/>
            <a:ext cx="10838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atti probiotici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55007" y="2230068"/>
            <a:ext cx="70220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specie che possiedono tali caratteristiche sono diverse; le più importanti sono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Lactobacillus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acidophilus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Bifidobacterium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bifidum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93" y="2517893"/>
            <a:ext cx="4022552" cy="31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678486" y="260648"/>
            <a:ext cx="52437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prebiotici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815301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latti fermentati prebiotici contengono specifiche sostanze, dette prebiotiche, capaci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stimolare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crescita e/o l’attività di alcuni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ceppi batterici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 vivono nell’intestino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umano</a:t>
            </a:r>
          </a:p>
        </p:txBody>
      </p:sp>
      <p:pic>
        <p:nvPicPr>
          <p:cNvPr id="16388" name="Picture 4" descr="http://libertyfarmplus.com/wp-content/uploads/2015/04/LIFEWAY-KEFIR-STRAWBERR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868" y="1615558"/>
            <a:ext cx="1513364" cy="45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678486" y="260648"/>
            <a:ext cx="52437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prebiotici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815301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tratta principalmente di carboidrati complessi non digeribili dall’uomo come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inulina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galatto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-oligosaccaridi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il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lattulosio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6388" name="Picture 4" descr="http://libertyfarmplus.com/wp-content/uploads/2015/04/LIFEWAY-KEFIR-STRAWBERR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868" y="1615558"/>
            <a:ext cx="1513364" cy="457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678486" y="260648"/>
            <a:ext cx="52437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prebiotici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47307" y="1920261"/>
            <a:ext cx="66967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effetti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attribuiti ai prebiotici sono molti: agiscono sulla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microflora intestinale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sul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metabolismo lipidico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minerale e hanno un ruolo nella prevenzione di alcune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neoplasie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2060848"/>
            <a:ext cx="4324954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95218" y="260648"/>
            <a:ext cx="361028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Simbiotici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14817" y="1548606"/>
            <a:ext cx="98361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qualche tempo sono facilmente reperibili anche 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yogurt simbiotici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che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contengono contemporaneamente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componenti sia prebiotici sia probiotici, esaltando così gli effetti positivi di entrambi</a:t>
            </a:r>
          </a:p>
        </p:txBody>
      </p:sp>
      <p:pic>
        <p:nvPicPr>
          <p:cNvPr id="18434" name="Picture 2" descr="Risultati immagini per YOGURT SIMBIOTI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00" y="4293096"/>
            <a:ext cx="3323212" cy="2120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26270" y="260648"/>
            <a:ext cx="97481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fermentati tradizionali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26270" y="2334309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prodotti a base di latte fermentato prendono spesso nomi legati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tradizione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luoghi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dove storicamente venivano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preparati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9458" name="Picture 2" descr="Risultati immagini per GIOD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36" y="2071865"/>
            <a:ext cx="4619625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7" y="3269451"/>
            <a:ext cx="3312368" cy="345242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142084" y="273132"/>
            <a:ext cx="630653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concentrato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100811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conservazione è migliorata con l’aggiunta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saccarosio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(20-40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%), il latte è definito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condensato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si conserva per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6 mesi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26270" y="260648"/>
            <a:ext cx="97481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fermentati tradizionali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36811" y="1628800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cagliato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per esempio, assume vari nomi a seconda del paese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produzione</a:t>
            </a:r>
          </a:p>
          <a:p>
            <a:pPr algn="just"/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 latti acidi, il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gioddu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un tipico prodotto sardo, ottenuto con latte di pecora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capra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186" y="1815383"/>
            <a:ext cx="4411575" cy="387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reccia in giù 3"/>
          <p:cNvSpPr/>
          <p:nvPr/>
        </p:nvSpPr>
        <p:spPr>
          <a:xfrm>
            <a:off x="4273115" y="3659043"/>
            <a:ext cx="360040" cy="432048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2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26270" y="260648"/>
            <a:ext cx="97481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fermentati tradizionali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485527" y="1930713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leben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invece un alimento tradizionale 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Paesi musulmani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affacciati sul Mediterraneo, in cui la fermentazione si effettuata all’interno di otri ottenuti dallo stomaco di capretti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agnelli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218" name="Picture 2" descr="Mehadrin :: Product Lis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" y="2199480"/>
            <a:ext cx="353377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9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26270" y="260648"/>
            <a:ext cx="97481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fermentati tradizionali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91848" y="2564904"/>
            <a:ext cx="5626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 latti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acido-alcolici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kefir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tipico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Europa dell’Est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è ottenuto da lieviti e batteri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lattici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72" y="1725274"/>
            <a:ext cx="4230997" cy="423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6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26270" y="260648"/>
            <a:ext cx="97481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fermentati tradizionali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926060" y="2645004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koumis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acido-alcolico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tipico dell’Asia occidentale e centrale prodotto con latte fermentato di cavalla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cammello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194" name="Picture 2" descr="Kumis Alpina | Productos Lácteos | Alpina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364" y="1570083"/>
            <a:ext cx="5027846" cy="502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26270" y="260648"/>
            <a:ext cx="9748181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Latti fermentati tradizionali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58108" y="2564904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bevanda nota come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yakult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tipica del Giappone ed è caratterizzata dall’aroma di latte caramellato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1772816"/>
            <a:ext cx="2300146" cy="46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180" y="2268605"/>
            <a:ext cx="3380649" cy="414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8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68" y="11495"/>
            <a:ext cx="6453288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340" y="1276205"/>
            <a:ext cx="8103536" cy="510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17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535113" y="0"/>
            <a:ext cx="96711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Prepara la verifica</a:t>
            </a:r>
          </a:p>
          <a:p>
            <a:pPr algn="ctr"/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Risorse del capitolo</a:t>
            </a: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768" y="1688690"/>
            <a:ext cx="6453288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" y="3140968"/>
            <a:ext cx="11963400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37" y="4832778"/>
            <a:ext cx="4171950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142084" y="273132"/>
            <a:ext cx="630653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Latte concentrato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77345" y="2059976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legge prevede che il prodotto sia sottoposto a trattamenti di conservazione mediante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sterilizzazione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confezionamento asettico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(venduto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barattoli di materiale metallico o in tubetti di vari materiali)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074" name="Picture 2" descr="NESTLÉ IL LATTE CONDENSATO latte concentrato zuccherato tubo 170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92" y="1762861"/>
            <a:ext cx="4133661" cy="413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CF6724-7CFE-4880-9842-33FC89E5B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TS102804846</Template>
  <TotalTime>0</TotalTime>
  <Words>3851</Words>
  <Application>Microsoft Office PowerPoint</Application>
  <PresentationFormat>Personalizzato</PresentationFormat>
  <Paragraphs>300</Paragraphs>
  <Slides>87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87</vt:i4>
      </vt:variant>
    </vt:vector>
  </HeadingPairs>
  <TitlesOfParts>
    <vt:vector size="98" baseType="lpstr">
      <vt:lpstr>Arial</vt:lpstr>
      <vt:lpstr>Arial Black</vt:lpstr>
      <vt:lpstr>Calibri</vt:lpstr>
      <vt:lpstr>Consolas</vt:lpstr>
      <vt:lpstr>Corbel</vt:lpstr>
      <vt:lpstr>MV Boli</vt:lpstr>
      <vt:lpstr>Segoe UI</vt:lpstr>
      <vt:lpstr>Times New Roman</vt:lpstr>
      <vt:lpstr>Verdana</vt:lpstr>
      <vt:lpstr>Wingdings</vt:lpstr>
      <vt:lpstr>Chalkboard_16x9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2013-11-25T12:07:42Z</dcterms:created>
  <dcterms:modified xsi:type="dcterms:W3CDTF">2020-05-04T21:39:53Z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