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250"/>
  </p:notesMasterIdLst>
  <p:handoutMasterIdLst>
    <p:handoutMasterId r:id="rId251"/>
  </p:handoutMasterIdLst>
  <p:sldIdLst>
    <p:sldId id="784" r:id="rId3"/>
    <p:sldId id="785" r:id="rId4"/>
    <p:sldId id="786" r:id="rId5"/>
    <p:sldId id="787" r:id="rId6"/>
    <p:sldId id="589" r:id="rId7"/>
    <p:sldId id="608" r:id="rId8"/>
    <p:sldId id="794" r:id="rId9"/>
    <p:sldId id="619" r:id="rId10"/>
    <p:sldId id="790" r:id="rId11"/>
    <p:sldId id="595" r:id="rId12"/>
    <p:sldId id="795" r:id="rId13"/>
    <p:sldId id="596" r:id="rId14"/>
    <p:sldId id="620" r:id="rId15"/>
    <p:sldId id="793" r:id="rId16"/>
    <p:sldId id="621" r:id="rId17"/>
    <p:sldId id="622" r:id="rId18"/>
    <p:sldId id="624" r:id="rId19"/>
    <p:sldId id="623" r:id="rId20"/>
    <p:sldId id="625" r:id="rId21"/>
    <p:sldId id="626" r:id="rId22"/>
    <p:sldId id="627" r:id="rId23"/>
    <p:sldId id="628" r:id="rId24"/>
    <p:sldId id="597" r:id="rId25"/>
    <p:sldId id="629" r:id="rId26"/>
    <p:sldId id="631" r:id="rId27"/>
    <p:sldId id="630" r:id="rId28"/>
    <p:sldId id="598" r:id="rId29"/>
    <p:sldId id="796" r:id="rId30"/>
    <p:sldId id="646" r:id="rId31"/>
    <p:sldId id="632" r:id="rId32"/>
    <p:sldId id="599" r:id="rId33"/>
    <p:sldId id="633" r:id="rId34"/>
    <p:sldId id="797" r:id="rId35"/>
    <p:sldId id="800" r:id="rId36"/>
    <p:sldId id="600" r:id="rId37"/>
    <p:sldId id="636" r:id="rId38"/>
    <p:sldId id="635" r:id="rId39"/>
    <p:sldId id="638" r:id="rId40"/>
    <p:sldId id="798" r:id="rId41"/>
    <p:sldId id="637" r:id="rId42"/>
    <p:sldId id="639" r:id="rId43"/>
    <p:sldId id="601" r:id="rId44"/>
    <p:sldId id="799" r:id="rId45"/>
    <p:sldId id="648" r:id="rId46"/>
    <p:sldId id="804" r:id="rId47"/>
    <p:sldId id="649" r:id="rId48"/>
    <p:sldId id="802" r:id="rId49"/>
    <p:sldId id="801" r:id="rId50"/>
    <p:sldId id="650" r:id="rId51"/>
    <p:sldId id="652" r:id="rId52"/>
    <p:sldId id="653" r:id="rId53"/>
    <p:sldId id="654" r:id="rId54"/>
    <p:sldId id="655" r:id="rId55"/>
    <p:sldId id="656" r:id="rId56"/>
    <p:sldId id="805" r:id="rId57"/>
    <p:sldId id="659" r:id="rId58"/>
    <p:sldId id="803" r:id="rId59"/>
    <p:sldId id="806" r:id="rId60"/>
    <p:sldId id="808" r:id="rId61"/>
    <p:sldId id="807" r:id="rId62"/>
    <p:sldId id="809" r:id="rId63"/>
    <p:sldId id="660" r:id="rId64"/>
    <p:sldId id="661" r:id="rId65"/>
    <p:sldId id="662" r:id="rId66"/>
    <p:sldId id="663" r:id="rId67"/>
    <p:sldId id="665" r:id="rId68"/>
    <p:sldId id="812" r:id="rId69"/>
    <p:sldId id="811" r:id="rId70"/>
    <p:sldId id="810" r:id="rId71"/>
    <p:sldId id="667" r:id="rId72"/>
    <p:sldId id="814" r:id="rId73"/>
    <p:sldId id="668" r:id="rId74"/>
    <p:sldId id="815" r:id="rId75"/>
    <p:sldId id="670" r:id="rId76"/>
    <p:sldId id="816" r:id="rId77"/>
    <p:sldId id="672" r:id="rId78"/>
    <p:sldId id="673" r:id="rId79"/>
    <p:sldId id="818" r:id="rId80"/>
    <p:sldId id="674" r:id="rId81"/>
    <p:sldId id="675" r:id="rId82"/>
    <p:sldId id="676" r:id="rId83"/>
    <p:sldId id="677" r:id="rId84"/>
    <p:sldId id="678" r:id="rId85"/>
    <p:sldId id="679" r:id="rId86"/>
    <p:sldId id="856" r:id="rId87"/>
    <p:sldId id="680" r:id="rId88"/>
    <p:sldId id="681" r:id="rId89"/>
    <p:sldId id="682" r:id="rId90"/>
    <p:sldId id="820" r:id="rId91"/>
    <p:sldId id="683" r:id="rId92"/>
    <p:sldId id="839" r:id="rId93"/>
    <p:sldId id="684" r:id="rId94"/>
    <p:sldId id="840" r:id="rId95"/>
    <p:sldId id="685" r:id="rId96"/>
    <p:sldId id="841" r:id="rId97"/>
    <p:sldId id="686" r:id="rId98"/>
    <p:sldId id="857" r:id="rId99"/>
    <p:sldId id="687" r:id="rId100"/>
    <p:sldId id="688" r:id="rId101"/>
    <p:sldId id="689" r:id="rId102"/>
    <p:sldId id="690" r:id="rId103"/>
    <p:sldId id="691" r:id="rId104"/>
    <p:sldId id="842" r:id="rId105"/>
    <p:sldId id="692" r:id="rId106"/>
    <p:sldId id="694" r:id="rId107"/>
    <p:sldId id="858" r:id="rId108"/>
    <p:sldId id="693" r:id="rId109"/>
    <p:sldId id="696" r:id="rId110"/>
    <p:sldId id="843" r:id="rId111"/>
    <p:sldId id="859" r:id="rId112"/>
    <p:sldId id="697" r:id="rId113"/>
    <p:sldId id="698" r:id="rId114"/>
    <p:sldId id="699" r:id="rId115"/>
    <p:sldId id="844" r:id="rId116"/>
    <p:sldId id="845" r:id="rId117"/>
    <p:sldId id="847" r:id="rId118"/>
    <p:sldId id="700" r:id="rId119"/>
    <p:sldId id="848" r:id="rId120"/>
    <p:sldId id="701" r:id="rId121"/>
    <p:sldId id="702" r:id="rId122"/>
    <p:sldId id="703" r:id="rId123"/>
    <p:sldId id="704" r:id="rId124"/>
    <p:sldId id="849" r:id="rId125"/>
    <p:sldId id="705" r:id="rId126"/>
    <p:sldId id="850" r:id="rId127"/>
    <p:sldId id="706" r:id="rId128"/>
    <p:sldId id="851" r:id="rId129"/>
    <p:sldId id="707" r:id="rId130"/>
    <p:sldId id="708" r:id="rId131"/>
    <p:sldId id="895" r:id="rId132"/>
    <p:sldId id="709" r:id="rId133"/>
    <p:sldId id="852" r:id="rId134"/>
    <p:sldId id="710" r:id="rId135"/>
    <p:sldId id="711" r:id="rId136"/>
    <p:sldId id="712" r:id="rId137"/>
    <p:sldId id="713" r:id="rId138"/>
    <p:sldId id="714" r:id="rId139"/>
    <p:sldId id="853" r:id="rId140"/>
    <p:sldId id="715" r:id="rId141"/>
    <p:sldId id="716" r:id="rId142"/>
    <p:sldId id="860" r:id="rId143"/>
    <p:sldId id="718" r:id="rId144"/>
    <p:sldId id="822" r:id="rId145"/>
    <p:sldId id="719" r:id="rId146"/>
    <p:sldId id="832" r:id="rId147"/>
    <p:sldId id="720" r:id="rId148"/>
    <p:sldId id="721" r:id="rId149"/>
    <p:sldId id="722" r:id="rId150"/>
    <p:sldId id="854" r:id="rId151"/>
    <p:sldId id="723" r:id="rId152"/>
    <p:sldId id="724" r:id="rId153"/>
    <p:sldId id="725" r:id="rId154"/>
    <p:sldId id="726" r:id="rId155"/>
    <p:sldId id="855" r:id="rId156"/>
    <p:sldId id="727" r:id="rId157"/>
    <p:sldId id="728" r:id="rId158"/>
    <p:sldId id="729" r:id="rId159"/>
    <p:sldId id="739" r:id="rId160"/>
    <p:sldId id="740" r:id="rId161"/>
    <p:sldId id="862" r:id="rId162"/>
    <p:sldId id="735" r:id="rId163"/>
    <p:sldId id="737" r:id="rId164"/>
    <p:sldId id="863" r:id="rId165"/>
    <p:sldId id="738" r:id="rId166"/>
    <p:sldId id="730" r:id="rId167"/>
    <p:sldId id="731" r:id="rId168"/>
    <p:sldId id="732" r:id="rId169"/>
    <p:sldId id="861" r:id="rId170"/>
    <p:sldId id="733" r:id="rId171"/>
    <p:sldId id="734" r:id="rId172"/>
    <p:sldId id="748" r:id="rId173"/>
    <p:sldId id="749" r:id="rId174"/>
    <p:sldId id="864" r:id="rId175"/>
    <p:sldId id="750" r:id="rId176"/>
    <p:sldId id="751" r:id="rId177"/>
    <p:sldId id="752" r:id="rId178"/>
    <p:sldId id="753" r:id="rId179"/>
    <p:sldId id="754" r:id="rId180"/>
    <p:sldId id="755" r:id="rId181"/>
    <p:sldId id="865" r:id="rId182"/>
    <p:sldId id="756" r:id="rId183"/>
    <p:sldId id="867" r:id="rId184"/>
    <p:sldId id="866" r:id="rId185"/>
    <p:sldId id="757" r:id="rId186"/>
    <p:sldId id="758" r:id="rId187"/>
    <p:sldId id="759" r:id="rId188"/>
    <p:sldId id="760" r:id="rId189"/>
    <p:sldId id="834" r:id="rId190"/>
    <p:sldId id="823" r:id="rId191"/>
    <p:sldId id="761" r:id="rId192"/>
    <p:sldId id="868" r:id="rId193"/>
    <p:sldId id="762" r:id="rId194"/>
    <p:sldId id="869" r:id="rId195"/>
    <p:sldId id="763" r:id="rId196"/>
    <p:sldId id="870" r:id="rId197"/>
    <p:sldId id="836" r:id="rId198"/>
    <p:sldId id="764" r:id="rId199"/>
    <p:sldId id="871" r:id="rId200"/>
    <p:sldId id="765" r:id="rId201"/>
    <p:sldId id="766" r:id="rId202"/>
    <p:sldId id="872" r:id="rId203"/>
    <p:sldId id="767" r:id="rId204"/>
    <p:sldId id="768" r:id="rId205"/>
    <p:sldId id="874" r:id="rId206"/>
    <p:sldId id="876" r:id="rId207"/>
    <p:sldId id="875" r:id="rId208"/>
    <p:sldId id="769" r:id="rId209"/>
    <p:sldId id="770" r:id="rId210"/>
    <p:sldId id="873" r:id="rId211"/>
    <p:sldId id="771" r:id="rId212"/>
    <p:sldId id="772" r:id="rId213"/>
    <p:sldId id="877" r:id="rId214"/>
    <p:sldId id="878" r:id="rId215"/>
    <p:sldId id="773" r:id="rId216"/>
    <p:sldId id="879" r:id="rId217"/>
    <p:sldId id="774" r:id="rId218"/>
    <p:sldId id="880" r:id="rId219"/>
    <p:sldId id="775" r:id="rId220"/>
    <p:sldId id="776" r:id="rId221"/>
    <p:sldId id="881" r:id="rId222"/>
    <p:sldId id="838" r:id="rId223"/>
    <p:sldId id="882" r:id="rId224"/>
    <p:sldId id="777" r:id="rId225"/>
    <p:sldId id="778" r:id="rId226"/>
    <p:sldId id="780" r:id="rId227"/>
    <p:sldId id="883" r:id="rId228"/>
    <p:sldId id="884" r:id="rId229"/>
    <p:sldId id="781" r:id="rId230"/>
    <p:sldId id="788" r:id="rId231"/>
    <p:sldId id="896" r:id="rId232"/>
    <p:sldId id="824" r:id="rId233"/>
    <p:sldId id="825" r:id="rId234"/>
    <p:sldId id="894" r:id="rId235"/>
    <p:sldId id="885" r:id="rId236"/>
    <p:sldId id="826" r:id="rId237"/>
    <p:sldId id="886" r:id="rId238"/>
    <p:sldId id="827" r:id="rId239"/>
    <p:sldId id="887" r:id="rId240"/>
    <p:sldId id="828" r:id="rId241"/>
    <p:sldId id="888" r:id="rId242"/>
    <p:sldId id="829" r:id="rId243"/>
    <p:sldId id="830" r:id="rId244"/>
    <p:sldId id="889" r:id="rId245"/>
    <p:sldId id="892" r:id="rId246"/>
    <p:sldId id="893" r:id="rId247"/>
    <p:sldId id="891" r:id="rId248"/>
    <p:sldId id="890" r:id="rId24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963"/>
    <a:srgbClr val="26477C"/>
    <a:srgbClr val="1E3760"/>
    <a:srgbClr val="244272"/>
    <a:srgbClr val="294A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>
      <p:cViewPr>
        <p:scale>
          <a:sx n="70" d="100"/>
          <a:sy n="70" d="100"/>
        </p:scale>
        <p:origin x="1032" y="470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21965"/>
    </p:cViewPr>
  </p:sorterViewPr>
  <p:notesViewPr>
    <p:cSldViewPr showGuides="1">
      <p:cViewPr varScale="1">
        <p:scale>
          <a:sx n="55" d="100"/>
          <a:sy n="55" d="100"/>
        </p:scale>
        <p:origin x="307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26" Type="http://schemas.openxmlformats.org/officeDocument/2006/relationships/slide" Target="slides/slide224.xml"/><Relationship Id="rId247" Type="http://schemas.openxmlformats.org/officeDocument/2006/relationships/slide" Target="slides/slide245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37" Type="http://schemas.openxmlformats.org/officeDocument/2006/relationships/slide" Target="slides/slide235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227" Type="http://schemas.openxmlformats.org/officeDocument/2006/relationships/slide" Target="slides/slide225.xml"/><Relationship Id="rId248" Type="http://schemas.openxmlformats.org/officeDocument/2006/relationships/slide" Target="slides/slide246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82" Type="http://schemas.openxmlformats.org/officeDocument/2006/relationships/slide" Target="slides/slide180.xml"/><Relationship Id="rId187" Type="http://schemas.openxmlformats.org/officeDocument/2006/relationships/slide" Target="slides/slide185.xml"/><Relationship Id="rId217" Type="http://schemas.openxmlformats.org/officeDocument/2006/relationships/slide" Target="slides/slide215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212" Type="http://schemas.openxmlformats.org/officeDocument/2006/relationships/slide" Target="slides/slide210.xml"/><Relationship Id="rId233" Type="http://schemas.openxmlformats.org/officeDocument/2006/relationships/slide" Target="slides/slide231.xml"/><Relationship Id="rId238" Type="http://schemas.openxmlformats.org/officeDocument/2006/relationships/slide" Target="slides/slide236.xml"/><Relationship Id="rId254" Type="http://schemas.openxmlformats.org/officeDocument/2006/relationships/theme" Target="theme/theme1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2" Type="http://schemas.openxmlformats.org/officeDocument/2006/relationships/slide" Target="slides/slide200.xml"/><Relationship Id="rId207" Type="http://schemas.openxmlformats.org/officeDocument/2006/relationships/slide" Target="slides/slide205.xml"/><Relationship Id="rId223" Type="http://schemas.openxmlformats.org/officeDocument/2006/relationships/slide" Target="slides/slide221.xml"/><Relationship Id="rId228" Type="http://schemas.openxmlformats.org/officeDocument/2006/relationships/slide" Target="slides/slide226.xml"/><Relationship Id="rId244" Type="http://schemas.openxmlformats.org/officeDocument/2006/relationships/slide" Target="slides/slide242.xml"/><Relationship Id="rId249" Type="http://schemas.openxmlformats.org/officeDocument/2006/relationships/slide" Target="slides/slide24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3" Type="http://schemas.openxmlformats.org/officeDocument/2006/relationships/slide" Target="slides/slide211.xml"/><Relationship Id="rId218" Type="http://schemas.openxmlformats.org/officeDocument/2006/relationships/slide" Target="slides/slide216.xml"/><Relationship Id="rId234" Type="http://schemas.openxmlformats.org/officeDocument/2006/relationships/slide" Target="slides/slide232.xml"/><Relationship Id="rId239" Type="http://schemas.openxmlformats.org/officeDocument/2006/relationships/slide" Target="slides/slide237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50" Type="http://schemas.openxmlformats.org/officeDocument/2006/relationships/notesMaster" Target="notesMasters/notesMaster1.xml"/><Relationship Id="rId255" Type="http://schemas.openxmlformats.org/officeDocument/2006/relationships/tableStyles" Target="tableStyles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slide" Target="slides/slide206.xml"/><Relationship Id="rId229" Type="http://schemas.openxmlformats.org/officeDocument/2006/relationships/slide" Target="slides/slide227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240" Type="http://schemas.openxmlformats.org/officeDocument/2006/relationships/slide" Target="slides/slide238.xml"/><Relationship Id="rId245" Type="http://schemas.openxmlformats.org/officeDocument/2006/relationships/slide" Target="slides/slide243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219" Type="http://schemas.openxmlformats.org/officeDocument/2006/relationships/slide" Target="slides/slide21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30" Type="http://schemas.openxmlformats.org/officeDocument/2006/relationships/slide" Target="slides/slide228.xml"/><Relationship Id="rId235" Type="http://schemas.openxmlformats.org/officeDocument/2006/relationships/slide" Target="slides/slide233.xml"/><Relationship Id="rId251" Type="http://schemas.openxmlformats.org/officeDocument/2006/relationships/handoutMaster" Target="handoutMasters/handoutMaster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slide" Target="slides/slide218.xml"/><Relationship Id="rId225" Type="http://schemas.openxmlformats.org/officeDocument/2006/relationships/slide" Target="slides/slide223.xml"/><Relationship Id="rId241" Type="http://schemas.openxmlformats.org/officeDocument/2006/relationships/slide" Target="slides/slide239.xml"/><Relationship Id="rId246" Type="http://schemas.openxmlformats.org/officeDocument/2006/relationships/slide" Target="slides/slide244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slide" Target="slides/slide213.xml"/><Relationship Id="rId236" Type="http://schemas.openxmlformats.org/officeDocument/2006/relationships/slide" Target="slides/slide234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252" Type="http://schemas.openxmlformats.org/officeDocument/2006/relationships/presProps" Target="presProps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242" Type="http://schemas.openxmlformats.org/officeDocument/2006/relationships/slide" Target="slides/slide240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32" Type="http://schemas.openxmlformats.org/officeDocument/2006/relationships/slide" Target="slides/slide230.xml"/><Relationship Id="rId253" Type="http://schemas.openxmlformats.org/officeDocument/2006/relationships/viewProps" Target="viewProps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243" Type="http://schemas.openxmlformats.org/officeDocument/2006/relationships/slide" Target="slides/slide241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it-IT"/>
              <a:t>17/05/2020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it-IT"/>
              <a:t>17/05/2020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17/05/2020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17/05/2020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17/05/2020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17/05/2020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17/05/2020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17/05/2020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17/05/2020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17/05/2020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17/05/2020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17/05/2020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it-IT"/>
              <a:pPr/>
              <a:t>17/05/2020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6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65.png"/><Relationship Id="rId4" Type="http://schemas.openxmlformats.org/officeDocument/2006/relationships/image" Target="../media/image66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65.png"/><Relationship Id="rId4" Type="http://schemas.openxmlformats.org/officeDocument/2006/relationships/image" Target="../media/image66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3.png"/><Relationship Id="rId4" Type="http://schemas.openxmlformats.org/officeDocument/2006/relationships/image" Target="../media/image65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png"/><Relationship Id="rId5" Type="http://schemas.openxmlformats.org/officeDocument/2006/relationships/image" Target="../media/image128.png"/><Relationship Id="rId4" Type="http://schemas.openxmlformats.org/officeDocument/2006/relationships/image" Target="../media/image130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5" Type="http://schemas.openxmlformats.org/officeDocument/2006/relationships/image" Target="../media/image131.png"/><Relationship Id="rId4" Type="http://schemas.openxmlformats.org/officeDocument/2006/relationships/image" Target="../media/image128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png"/><Relationship Id="rId5" Type="http://schemas.openxmlformats.org/officeDocument/2006/relationships/image" Target="../media/image65.png"/><Relationship Id="rId4" Type="http://schemas.openxmlformats.org/officeDocument/2006/relationships/image" Target="../media/image71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2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6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6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6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ttangolo 2"/>
          <p:cNvSpPr>
            <a:spLocks noChangeArrowheads="1"/>
          </p:cNvSpPr>
          <p:nvPr/>
        </p:nvSpPr>
        <p:spPr bwMode="auto">
          <a:xfrm>
            <a:off x="3430116" y="73327"/>
            <a:ext cx="7920880" cy="211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6000" b="1" dirty="0">
                <a:latin typeface="Verdana" panose="020B0604030504040204" pitchFamily="34" charset="0"/>
                <a:ea typeface="Times New Roman" panose="02020603050405020304" pitchFamily="18" charset="0"/>
                <a:cs typeface="MV Boli" panose="02000500030200090000" pitchFamily="2" charset="0"/>
              </a:rPr>
              <a:t> </a:t>
            </a:r>
            <a:r>
              <a:rPr lang="it-IT" sz="60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MV Boli" panose="02000500030200090000" pitchFamily="2" charset="0"/>
              </a:rPr>
              <a:t>Legumi, ortaggi e frutta</a:t>
            </a:r>
            <a:endParaRPr lang="it-IT" sz="6000" b="1" dirty="0"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652"/>
            <a:ext cx="3430116" cy="256847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249" y="2289318"/>
            <a:ext cx="4824536" cy="422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0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773166" y="260648"/>
            <a:ext cx="1091035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 criteri per una corretta scelta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142084" y="1841866"/>
            <a:ext cx="85121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fattori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che concorrono alla definizione del livello qualitativo dei prodotti ortofrutticoli sono numerosi; infatti, accanto alle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leggi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che stabiliscono l’appartenenza a determinate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categorie merceologiche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si trovano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parametri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riferibili alla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freschezza dei prodotti</a:t>
            </a:r>
          </a:p>
        </p:txBody>
      </p:sp>
      <p:pic>
        <p:nvPicPr>
          <p:cNvPr id="9218" name="Picture 2" descr="https://i0.wp.com/sandiegorecycling.org/fundraising/wp-content/uploads/2014/12/check-mark-8-xxl.png?fit=256%2C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2492896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3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70303" y="260648"/>
            <a:ext cx="37160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Pomodoro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98650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Frutto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dell’omonima pianta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appartenente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alla famiglia delle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Solanacee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è uno dei più importanti ortaggi del mondo e anche uno fra i principali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condimenti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interesse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gastronomico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539" y="4192335"/>
            <a:ext cx="5059893" cy="232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7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70303" y="260648"/>
            <a:ext cx="37160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Pomodoro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490550"/>
            <a:ext cx="98650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frutto è una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bacca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di colore variabile dal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giallo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al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rosso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con buccia sottile e liscia, polpa carnosa e succosa dal rosso più o meno intenso, in cui sono ben evidenti due o più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logge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che contengono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piccoli semi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196" y="3751141"/>
            <a:ext cx="4698165" cy="26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7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70303" y="260648"/>
            <a:ext cx="37160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Pomodoro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13892" y="1556792"/>
            <a:ext cx="98650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Sul mercato trovano spazio diverse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varietà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: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pomodori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frutto singolo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riunito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in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grappoli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forma </a:t>
            </a:r>
          </a:p>
          <a:p>
            <a:pPr marL="514350" indent="-514350" algn="just">
              <a:buClr>
                <a:schemeClr val="tx1"/>
              </a:buClr>
              <a:buSzPct val="103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Costoluta</a:t>
            </a:r>
          </a:p>
          <a:p>
            <a:pPr marL="514350" indent="-514350" algn="just">
              <a:buClr>
                <a:schemeClr val="tx1"/>
              </a:buClr>
              <a:buSzPct val="103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Globosa</a:t>
            </a:r>
          </a:p>
          <a:p>
            <a:pPr marL="514350" indent="-514350" algn="just">
              <a:buClr>
                <a:schemeClr val="tx1"/>
              </a:buClr>
              <a:buSzPct val="103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Rotonda</a:t>
            </a:r>
          </a:p>
          <a:p>
            <a:pPr marL="514350" indent="-514350" algn="just">
              <a:buClr>
                <a:schemeClr val="tx1"/>
              </a:buClr>
              <a:buSzPct val="103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Ovale</a:t>
            </a:r>
          </a:p>
          <a:p>
            <a:pPr marL="514350" indent="-514350" algn="just">
              <a:buClr>
                <a:schemeClr val="tx1"/>
              </a:buClr>
              <a:buSzPct val="103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Piriforme</a:t>
            </a:r>
          </a:p>
          <a:p>
            <a:pPr marL="514350" indent="-514350" algn="just">
              <a:buClr>
                <a:schemeClr val="tx1"/>
              </a:buClr>
              <a:buSzPct val="103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 ciliegia</a:t>
            </a:r>
          </a:p>
          <a:p>
            <a:pPr marL="514350" indent="-514350" algn="just">
              <a:buClr>
                <a:schemeClr val="tx1"/>
              </a:buClr>
              <a:buSzPct val="103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Allungata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760" y="3376255"/>
            <a:ext cx="4182552" cy="285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7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70303" y="260648"/>
            <a:ext cx="37160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Pomodoro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98650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 pomodori si raggruppano in: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marL="514350" indent="-514350" algn="just">
              <a:buClr>
                <a:schemeClr val="tx1"/>
              </a:buClr>
              <a:buSzPct val="103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Pomodori da mensa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da insalata</a:t>
            </a:r>
          </a:p>
          <a:p>
            <a:pPr marL="514350" indent="-514350" algn="just">
              <a:buClr>
                <a:schemeClr val="tx1"/>
              </a:buClr>
              <a:buSzPct val="103000"/>
              <a:buFont typeface="Wingdings" panose="05000000000000000000" pitchFamily="2" charset="2"/>
              <a:buChar char="ü"/>
            </a:pP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Pomodori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da succhi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concentrati</a:t>
            </a:r>
          </a:p>
          <a:p>
            <a:pPr marL="514350" indent="-514350" algn="just">
              <a:buClr>
                <a:schemeClr val="tx1"/>
              </a:buClr>
              <a:buSzPct val="103000"/>
              <a:buFont typeface="Wingdings" panose="05000000000000000000" pitchFamily="2" charset="2"/>
              <a:buChar char="ü"/>
            </a:pP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Pomodori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da pelati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da salsa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298" y="4089410"/>
            <a:ext cx="5059893" cy="232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2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98650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Grazie alla sua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acidità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il pomodoro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si conserva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piuttosto a lungo e le conserve possono essere trattate solo con il calore senza fare uso di alcun additivo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conservante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370303" y="260648"/>
            <a:ext cx="37160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Pomodoro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189" y="3706625"/>
            <a:ext cx="4608512" cy="282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6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98650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pomodoro è un’importante fonte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vitamina 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K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Mg</a:t>
            </a:r>
          </a:p>
        </p:txBody>
      </p:sp>
      <p:sp>
        <p:nvSpPr>
          <p:cNvPr id="5" name="Rettangolo 4"/>
          <p:cNvSpPr/>
          <p:nvPr/>
        </p:nvSpPr>
        <p:spPr>
          <a:xfrm>
            <a:off x="4370303" y="260648"/>
            <a:ext cx="37160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Pomodoro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6" name="Picture 2" descr="Risultati immagini per minerali vitam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1" y="3462442"/>
            <a:ext cx="2875113" cy="2875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3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629916" y="1556792"/>
            <a:ext cx="994715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sostanze che gli conferiscono il colore, in particolare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licopene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rosso, e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β-carotene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giallo, hanno importanti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proprietà salutistiche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sono accomunate dal fatto di essere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liposolubili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quindi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meglio assorbite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in presenza di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grasso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come l’olio di oliva</a:t>
            </a:r>
          </a:p>
        </p:txBody>
      </p:sp>
      <p:sp>
        <p:nvSpPr>
          <p:cNvPr id="5" name="Rettangolo 4"/>
          <p:cNvSpPr/>
          <p:nvPr/>
        </p:nvSpPr>
        <p:spPr>
          <a:xfrm>
            <a:off x="4370303" y="260648"/>
            <a:ext cx="37160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Pomodoro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516" y="4554663"/>
            <a:ext cx="2639281" cy="19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98650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tipicità locali certificate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sono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Pomodoro di Pachino IGP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Sicilia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e 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2 DOP San Marzano dell’Agro Sarnese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Nocerino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Pomodorino del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Piennolo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del Vesuvio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Campania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)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370303" y="260648"/>
            <a:ext cx="37160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Pomodoro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31746" name="Picture 2" descr="Risultati immagini per pomodoro pachino ig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916" y="3792361"/>
            <a:ext cx="4725151" cy="2413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708" y="108800"/>
            <a:ext cx="1878086" cy="1268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6060" y="4367444"/>
            <a:ext cx="1971294" cy="19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8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782276" y="260648"/>
            <a:ext cx="289213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Cetriolo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700808"/>
            <a:ext cx="97210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Ortaggio di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cui si coltivano diverse varietà, di diversa lunghezza, alcune delle quali senza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semi</a:t>
            </a: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polpa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è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bianca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succosa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leggermente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acidula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196" y="3933056"/>
            <a:ext cx="5475024" cy="242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782276" y="260648"/>
            <a:ext cx="289213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Cetriolo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97210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Composto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prevalentemente da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acqua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96%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), apporta pochissime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calorie</a:t>
            </a: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Contiene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gruppo B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vitamina C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sali minerali come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K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196" y="3933056"/>
            <a:ext cx="5475024" cy="242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6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773166" y="260648"/>
            <a:ext cx="1091035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 criteri per una corretta scelta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973" y="1872782"/>
            <a:ext cx="8668744" cy="45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771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782276" y="260648"/>
            <a:ext cx="289213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Cetriolo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97210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Presenta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proprietà diuretiche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rinfrescanti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soprattutto a livello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cutaneo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196" y="3933056"/>
            <a:ext cx="5475024" cy="242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2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782276" y="260648"/>
            <a:ext cx="289213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Cetriolo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97210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Facilmente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digeribile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se consumato quando al tatto è duro e compatto con buccia lucida e ben tesa; le due estremità devono essere sode, non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mollicce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196" y="3933056"/>
            <a:ext cx="5475024" cy="242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782276" y="260648"/>
            <a:ext cx="289213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Cetriolo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2052138"/>
            <a:ext cx="56166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frutti di dimensione maggiore sono più ricchi di semi; quelli piccoli e senza semi 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cetriolini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sono utilizzati nella produzione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sottaceti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693" y="2348880"/>
            <a:ext cx="3520737" cy="35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5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134938" y="260648"/>
            <a:ext cx="218681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Zucca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134938" y="2636912"/>
            <a:ext cx="66741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nome di questo ortaggio corrispondono varie specie appartenenti alla famiglia delle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Cucurbitacee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2087483"/>
            <a:ext cx="4571741" cy="416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2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134938" y="260648"/>
            <a:ext cx="218681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Zucca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116380" y="1667180"/>
            <a:ext cx="66741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Quelle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maggiormente coltivate sono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zucca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comune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forma tondeggiante e molto grande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zucca violino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zucca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torta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forma allungata o leggermente incurvata e con un’estremità rigonfia 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2087483"/>
            <a:ext cx="4571741" cy="416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134938" y="260648"/>
            <a:ext cx="218681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Zucca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134938" y="2268046"/>
            <a:ext cx="65760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Le diverse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varietà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sono a loro volta distinte per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dimensione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colore (giallo-arancio, verde, biancastro)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superficie della buccia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(liscia, rugosa, verrucosa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)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2087483"/>
            <a:ext cx="4571741" cy="416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5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134938" y="260648"/>
            <a:ext cx="218681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Zucca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928661" y="1842001"/>
            <a:ext cx="70567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polpa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di colore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arancione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più o meno intenso, è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carnosa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gusto dolciastro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può essere asciutta o farinosa e presenta nella parte centrale una cavità ricca di semi ovali appiattiti, che possono essere consumati essiccati e salati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2087483"/>
            <a:ext cx="4571741" cy="416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7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134938" y="260648"/>
            <a:ext cx="218681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Zucca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13892" y="2541468"/>
            <a:ext cx="64087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polpa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ricca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β-carotene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vitamina 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zuccheri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minerali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(in particolare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K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)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5" name="Picture 2" descr="Risultati immagini per minerali vitam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644" y="2132855"/>
            <a:ext cx="3494881" cy="3494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585108" y="260648"/>
            <a:ext cx="328647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Zucchino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100811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È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una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varietà di zucca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che viene raccolta non ancora matura; la forma dello zucchino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può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essere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allungata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rotonda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clavata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costoluta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094" y="3690903"/>
            <a:ext cx="5130037" cy="271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8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585108" y="260648"/>
            <a:ext cx="328647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Zucchino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100811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buccia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è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liscia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di colore verde chiaro o scuro, ha striature più o meno evidenti che in alcuni casi tendono a scomparire con la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maturità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094" y="3690903"/>
            <a:ext cx="5130037" cy="271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8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64757" y="-49831"/>
            <a:ext cx="1199559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Categorie di qualità merceologica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prodotti ortofrutticoli 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57908" y="1700808"/>
            <a:ext cx="957706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caratteristiche commerciali qualitative della frutta e degli ortaggi sono definite in base a diversi parametri: 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Aspetto</a:t>
            </a: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Assenza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danni</a:t>
            </a: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esioni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ammaccature</a:t>
            </a: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Odore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 sapore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estranei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Picture 2" descr="https://i0.wp.com/sandiegorecycling.org/fundraising/wp-content/uploads/2014/12/check-mark-8-xxl.png?fit=256%2C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628" y="3345855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7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585108" y="260648"/>
            <a:ext cx="328647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Zucchino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451205" y="2142887"/>
            <a:ext cx="68407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polpa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bianco-verde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soda, tenera e con numerosi semi nella parte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centrale</a:t>
            </a: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L’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apporto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calorico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molto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basso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;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contiene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vitamina C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K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5" name="Picture 2" descr="Risultati immagini per minerali vitam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2123597"/>
            <a:ext cx="3494881" cy="3494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585108" y="260648"/>
            <a:ext cx="328647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Zucchino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100811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fiori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dello zucchino, chiamati fiori di zucca, vengono consumati stufati 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fritti in pastella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132" y="3527343"/>
            <a:ext cx="5296436" cy="292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7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497743" y="260648"/>
            <a:ext cx="3461204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Peperone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701924" y="1628800"/>
            <a:ext cx="98650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Ortaggio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appartenente alla famiglia delle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Solanacee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è costituito da una tenera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bacca carnosa cava internamente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ricca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semi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848" y="3451531"/>
            <a:ext cx="5330994" cy="296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9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497743" y="260648"/>
            <a:ext cx="3461204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Peperone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29916" y="1628800"/>
            <a:ext cx="99371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Ha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dimensioni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colore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giallo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rosso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porpora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verde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),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forma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sapore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(dolce o piccante) molto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variabili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a seconda della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varietà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848" y="3451531"/>
            <a:ext cx="5330994" cy="296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2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497743" y="260648"/>
            <a:ext cx="3461204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Peperone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46010" y="1594446"/>
            <a:ext cx="101593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peperoni dolci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possono essere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grosse dimensioni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forma quadrangolare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allungata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quasi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conica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848" y="3451531"/>
            <a:ext cx="5330994" cy="296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8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497743" y="260648"/>
            <a:ext cx="3461204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Peperone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1661" y="2162379"/>
            <a:ext cx="66247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Apporta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poche calorie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contiene grandi quantità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del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gruppo B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),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sostanze antiossidanti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minerali</a:t>
            </a:r>
          </a:p>
        </p:txBody>
      </p:sp>
      <p:pic>
        <p:nvPicPr>
          <p:cNvPr id="5" name="Picture 2" descr="Risultati immagini per minerali vitam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668" y="2132856"/>
            <a:ext cx="3494881" cy="3494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1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497743" y="260648"/>
            <a:ext cx="3461204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Peperone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543432"/>
            <a:ext cx="97210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digeribilità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 peperone aumenta se viene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privato della cuticola esterna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che lo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ricopre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050" name="Picture 2" descr="Ricetta Peperoni arrostiti - Roba da Don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448" y="3186434"/>
            <a:ext cx="6096000" cy="304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24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497743" y="260648"/>
            <a:ext cx="3461204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Peperone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543432"/>
            <a:ext cx="97210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Alle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specie più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piccanti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viene attribuito il nome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peperoncini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caratterizzati da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forma conica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piccolo diametro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lunghezza variabile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da 3 a 15 cm; la molecola che conferisce loro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sapore piccante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la </a:t>
            </a:r>
            <a:r>
              <a:rPr lang="it-IT" sz="3200" b="1" dirty="0" err="1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capsaicina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044" y="4406925"/>
            <a:ext cx="6402256" cy="182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497743" y="260648"/>
            <a:ext cx="3461204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Peperone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958855" y="1777155"/>
            <a:ext cx="66182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tipicità locali certificate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sono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Peperone di Pontecorvo IGP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Lazio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e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Peperone di Senise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Basilicata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DOP </a:t>
            </a:r>
          </a:p>
        </p:txBody>
      </p:sp>
      <p:pic>
        <p:nvPicPr>
          <p:cNvPr id="37890" name="Picture 2" descr="http://www.eccellenzeitaliane.com/wp-content/uploads/2010/04/peperone%20pontecorv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76" y="1916832"/>
            <a:ext cx="3390900" cy="3914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312" y="4108480"/>
            <a:ext cx="2010110" cy="201011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700" y="117845"/>
            <a:ext cx="1878086" cy="1268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0636" y="4277433"/>
            <a:ext cx="1971294" cy="19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8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889129" y="260648"/>
            <a:ext cx="667843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ortaggi da fiore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628800"/>
            <a:ext cx="97210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Gli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ortaggi da fiore sono strettamente legati alla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storia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tradizione culinaria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tutte le regioni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italiane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441" y="3779318"/>
            <a:ext cx="4834547" cy="226790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532" y="3097875"/>
            <a:ext cx="3385304" cy="341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4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57908" y="1700808"/>
            <a:ext cx="96490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In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base a tali parametri i prodotti ortofrutticoli vengono classificati nelle seguenti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categorie: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extra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prima categoria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seconda categoria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64757" y="-49831"/>
            <a:ext cx="1199559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Categorie di qualità merceologica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prodotti ortofrutticoli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983" y="3224862"/>
            <a:ext cx="4525006" cy="319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6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889129" y="260648"/>
            <a:ext cx="667843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ortaggi da fiore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628800"/>
            <a:ext cx="97210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Alcuni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questi, come il cavolfiore e il broccolo, sono sempre più apprezzati dai consumatori anche grazie alla diffusione delle notizie relative alle scoperte scientifiche che ne hanno chiarito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salutistico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86333" y="260648"/>
            <a:ext cx="368402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Cavolfiore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13892" y="2134966"/>
            <a:ext cx="61052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parte commestibile è 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infiorescenza centrale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(denominata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testa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cespo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capolino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della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pianta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088" y="1977826"/>
            <a:ext cx="3385304" cy="341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86333" y="260648"/>
            <a:ext cx="368402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Cavolfiore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13892" y="2134966"/>
            <a:ext cx="61052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cavolfiore  appartiene 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alla famiglia delle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crucifere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coltivata principalmente nelle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regioni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centro-meridionali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596" y="2122280"/>
            <a:ext cx="4154311" cy="323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5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86333" y="260648"/>
            <a:ext cx="368402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Cavolfiore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628800"/>
            <a:ext cx="97210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cavolfiore ha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forma tondeggiante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colore variabile 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bianco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giallo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verde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violaceo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e viene consumato sia crudo sia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cotto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930" y="3430050"/>
            <a:ext cx="5691605" cy="306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8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86333" y="260648"/>
            <a:ext cx="368402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Cavolfiore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386333" y="2068452"/>
            <a:ext cx="71907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momento dell’acquisto 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foglie esterne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devono essere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croccanti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aderenti alla testa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che a sua volta deve essere compatta e priva di macchie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scure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04" y="2147967"/>
            <a:ext cx="3385304" cy="341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6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86333" y="260648"/>
            <a:ext cx="368402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Cavolfiore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478962" y="1879716"/>
            <a:ext cx="71827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err="1" smtClean="0">
                <a:latin typeface="Verdana" panose="020B0604030504040204" pitchFamily="34" charset="0"/>
                <a:cs typeface="MV Boli" panose="02000500030200090000" pitchFamily="2" charset="0"/>
              </a:rPr>
              <a:t>ll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cavolfiore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è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ricco di vitamina C, acido folico, fibra alimentare e composti organici (sostanze solforate,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isotiocianati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che svolgono un’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azione disintossicante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sono utili nella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prevenzione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di alcuni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tumori 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22" y="2240018"/>
            <a:ext cx="4154311" cy="323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646020" y="260648"/>
            <a:ext cx="316464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Broccolo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994244" y="1710120"/>
            <a:ext cx="76328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È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una varietà di cavolo di cui si distinguono 2 tipi: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broccolo 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testa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una sola infiorescenza globosa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colore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verde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violetto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broccolo ramoso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cavolbroccolo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formato da una testa centrale circondata da numerose infiorescenze laterali più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piccole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7" y="2731847"/>
            <a:ext cx="3734490" cy="228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5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646020" y="260648"/>
            <a:ext cx="316464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Broccolo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628800"/>
            <a:ext cx="97210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momento dell’acquisto 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foglie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devono presentarsi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colore verde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gambi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devono essere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chiusi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314" y="3572417"/>
            <a:ext cx="4182059" cy="25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2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646020" y="260648"/>
            <a:ext cx="316464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Broccolo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628800"/>
            <a:ext cx="97210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Contiene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sulforafano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una molecola nota per le sue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proprietà antiossidanti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inibitrici dello sviluppo di alcune forme tumorali 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battericide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084" y="3906955"/>
            <a:ext cx="6427609" cy="2258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0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714948" y="260648"/>
            <a:ext cx="302679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Carciofo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037953" y="1921541"/>
            <a:ext cx="66010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Alimento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costituito dai fiori 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infiorescenze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capolino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non completamente dischiusi di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colore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verde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tendente al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marrone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al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violetto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della pianta di carciofo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20" y="2610785"/>
            <a:ext cx="4594028" cy="362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9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57908" y="1700808"/>
            <a:ext cx="96490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Categoria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extra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: qualità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superiore, priva di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difetti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prima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categoria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buona qualità, tollerati lievi difetti di forma, di colorazione e lesioni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cicatrizzate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seconda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categoria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qualità mercantile, sono tollerati difetti di forma, difetto di colorazione, rugosità della buccia, alterazioni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superficiali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64757" y="-49831"/>
            <a:ext cx="1199559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Categorie di qualità merceologica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prodotti ortofrutticoli </a:t>
            </a:r>
          </a:p>
        </p:txBody>
      </p:sp>
    </p:spTree>
    <p:extLst>
      <p:ext uri="{BB962C8B-B14F-4D97-AF65-F5344CB8AC3E}">
        <p14:creationId xmlns:p14="http://schemas.microsoft.com/office/powerpoint/2010/main" val="227984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714948" y="260648"/>
            <a:ext cx="302679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Carciofo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578145" y="1551621"/>
            <a:ext cx="95702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Le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brattee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cioè 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squame compatte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che formano il capolino, possono essere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spinose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;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parte edule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 carciofo è rappresentata dalla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base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delle brattee e dal ricettacolo, il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cuore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204" y="4181898"/>
            <a:ext cx="4838836" cy="226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4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714948" y="260648"/>
            <a:ext cx="302679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Carciofo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557908" y="1775672"/>
            <a:ext cx="61838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carciofo è ricco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inulina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(polisaccaride che si adatta alla dieta dei soggetti diabetici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),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ha funzione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disintossicante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favorisce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diuresi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protegge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fegato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grazie all’elevato contenuto di </a:t>
            </a:r>
            <a:r>
              <a:rPr lang="it-IT" sz="3200" b="1" dirty="0" err="1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cinarina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956" y="2420888"/>
            <a:ext cx="3842805" cy="2613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5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714948" y="260648"/>
            <a:ext cx="302679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Carciofo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714948" y="1776626"/>
            <a:ext cx="654589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tipicità locali certificate sono le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3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IGP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Carciofo Romanesco del Lazio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Lazio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Carciofo di Paestum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Campania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Carciofo Brindisino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Puglia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Carciofo spinoso di Sardegna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Sardegna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) DOP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45058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770" y="1715960"/>
            <a:ext cx="2304256" cy="2468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04" y="4385947"/>
            <a:ext cx="2010110" cy="201011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4692" y="213269"/>
            <a:ext cx="1878086" cy="1268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0679" y="4440041"/>
            <a:ext cx="1971294" cy="19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1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12" y="188640"/>
            <a:ext cx="3896587" cy="117397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29916" y="1628800"/>
            <a:ext cx="9721080" cy="572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Rispondi alle seguenti domande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magine 13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737" y="2318186"/>
            <a:ext cx="2691536" cy="4163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005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720013" y="260648"/>
            <a:ext cx="7016664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ortaggi da foglia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99371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Gli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ortaggi da foglia, generalmente prodotti nelle stagioni autunnali e invernali, sono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gruppo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molto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eterogeneo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di alimenti accomunati dal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basso apporto calorico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dal significativo contenuto in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fibra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588" y="4089843"/>
            <a:ext cx="2664296" cy="236871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8575" y="4705746"/>
            <a:ext cx="3195455" cy="167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6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720013" y="260648"/>
            <a:ext cx="7016664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ortaggi da foglia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99371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questo gruppo appartengono sia alimenti consumati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commercializzati in maniera massiccia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(freschi o conservati) come spinaci, lattughe, cavoli e cicorie, sia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alimenti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destinati a alla preparazione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piatti regionali fortemente legati a specifici territori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come le erbe di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campo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6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673272" y="260648"/>
            <a:ext cx="311014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Spinacio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13892" y="2592156"/>
            <a:ext cx="56886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Dello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spinacio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consumano 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foglie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di colore verde intenso, carnose e succose, lisce o più o meno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bollose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896" y="2023407"/>
            <a:ext cx="4754034" cy="422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7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673272" y="260648"/>
            <a:ext cx="311014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Spinacio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219022" y="2356939"/>
            <a:ext cx="71287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Contiene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buone quantità di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acido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folico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(vitamina B</a:t>
            </a:r>
            <a:r>
              <a:rPr lang="it-IT" sz="20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9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),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vitamina C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K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Mg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;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le elevate percentuali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Fe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sono poco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biodisponibili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5" name="Picture 2" descr="Risultati immagini per minerali vitam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80" y="2132856"/>
            <a:ext cx="3494881" cy="3494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1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554" y="1551926"/>
            <a:ext cx="4572820" cy="505499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673272" y="260648"/>
            <a:ext cx="311014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Spinacio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792952" y="2204864"/>
            <a:ext cx="57606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L’acqua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cottura degli spinaci è ricca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acido ossalico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sostanza in grado di favorire la formazione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calcoli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renali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673272" y="260648"/>
            <a:ext cx="311014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Spinacio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628800"/>
            <a:ext cx="97020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Una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blanda scottatura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vapore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ne conserva al meglio 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proprietà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nutrizionali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00" y="2924944"/>
            <a:ext cx="3845903" cy="34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4051771" y="1677127"/>
            <a:ext cx="75252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Per </a:t>
            </a:r>
            <a:r>
              <a:rPr lang="it-IT" sz="2800" b="1" dirty="0">
                <a:latin typeface="Verdana" panose="020B0604030504040204" pitchFamily="34" charset="0"/>
                <a:cs typeface="MV Boli" panose="02000500030200090000" pitchFamily="2" charset="0"/>
              </a:rPr>
              <a:t>diversi prodotti ortofrutticoli viene applicato un ulteriore metodo di classificazione basato sul </a:t>
            </a:r>
            <a:r>
              <a:rPr lang="it-IT" sz="2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calibro</a:t>
            </a:r>
            <a:r>
              <a:rPr lang="it-IT" sz="2800" b="1" dirty="0">
                <a:latin typeface="Verdana" panose="020B0604030504040204" pitchFamily="34" charset="0"/>
                <a:cs typeface="MV Boli" panose="02000500030200090000" pitchFamily="2" charset="0"/>
              </a:rPr>
              <a:t>, che indica la </a:t>
            </a:r>
            <a:r>
              <a:rPr lang="it-IT" sz="2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dimensione</a:t>
            </a:r>
            <a:r>
              <a:rPr lang="it-IT" sz="2800" b="1" dirty="0">
                <a:latin typeface="Verdana" panose="020B0604030504040204" pitchFamily="34" charset="0"/>
                <a:cs typeface="MV Boli" panose="02000500030200090000" pitchFamily="2" charset="0"/>
              </a:rPr>
              <a:t> dei </a:t>
            </a:r>
            <a:r>
              <a:rPr lang="it-IT" sz="2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prodotti </a:t>
            </a:r>
            <a:r>
              <a:rPr lang="it-IT" sz="2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ortofrutticoli</a:t>
            </a:r>
          </a:p>
          <a:p>
            <a:pPr algn="just"/>
            <a:endParaRPr lang="it-IT" sz="2800" b="1" dirty="0"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just"/>
            <a:r>
              <a:rPr lang="it-IT" sz="2800" b="1" dirty="0">
                <a:latin typeface="Verdana" panose="020B0604030504040204" pitchFamily="34" charset="0"/>
                <a:cs typeface="MV Boli" panose="02000500030200090000" pitchFamily="2" charset="0"/>
              </a:rPr>
              <a:t>A seconda delle specie in esame la calibratura si baserà sul loro peso</a:t>
            </a:r>
            <a:r>
              <a:rPr lang="it-IT" sz="28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sulla </a:t>
            </a:r>
            <a:r>
              <a:rPr lang="it-IT" sz="2800" b="1" dirty="0">
                <a:latin typeface="Verdana" panose="020B0604030504040204" pitchFamily="34" charset="0"/>
                <a:cs typeface="MV Boli" panose="02000500030200090000" pitchFamily="2" charset="0"/>
              </a:rPr>
              <a:t>loro lunghezza o sul loro diametro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48" y="2780928"/>
            <a:ext cx="3551067" cy="292402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4757" y="-49831"/>
            <a:ext cx="1199559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Categorie di qualità merceologica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prodotti ortofrutticoli </a:t>
            </a:r>
          </a:p>
        </p:txBody>
      </p:sp>
      <p:sp>
        <p:nvSpPr>
          <p:cNvPr id="4" name="Freccia in giù 3"/>
          <p:cNvSpPr/>
          <p:nvPr/>
        </p:nvSpPr>
        <p:spPr>
          <a:xfrm>
            <a:off x="7454379" y="3894492"/>
            <a:ext cx="360040" cy="393549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554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673272" y="260648"/>
            <a:ext cx="311014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Spinacio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99371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È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disponibile in commercio sia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fresco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sia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surgelato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Immagine 11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060" y="2753601"/>
            <a:ext cx="2881319" cy="356199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452" y="2871033"/>
            <a:ext cx="3464389" cy="332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7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928951" y="260648"/>
            <a:ext cx="259878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Bietola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502161"/>
            <a:ext cx="99371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Questo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ortaggio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è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una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varietà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barbabietola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orto di cui si consumano le foglie verdi, comprese le relative parti iniziali, più spesse e di colore bianco, dette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coste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fogliari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268" y="4006218"/>
            <a:ext cx="3486637" cy="235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3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928951" y="260648"/>
            <a:ext cx="259878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Bietola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99371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tipi di bietola più diffusi sono quella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da taglio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(detta anche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erbetta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e quella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da coste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con foglie più grosse, gambi carnosi e colore variabile (bianco 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violetto)</a:t>
            </a:r>
          </a:p>
        </p:txBody>
      </p:sp>
      <p:pic>
        <p:nvPicPr>
          <p:cNvPr id="49154" name="Picture 2" descr="Risultati immagini per bie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16" y="3573016"/>
            <a:ext cx="5780143" cy="2890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5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928951" y="260648"/>
            <a:ext cx="259878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Bietola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98326" y="1556792"/>
            <a:ext cx="101127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Consumata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sia cotta che cruda in insalata,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contiene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grandi quantità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β-carotene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luteina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clorofilla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importanti nella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prevenzione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alcune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forme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tumorali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026" y="3750163"/>
            <a:ext cx="3486637" cy="235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3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928951" y="260648"/>
            <a:ext cx="259878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Bietola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851548" y="2174833"/>
            <a:ext cx="571181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bietola è consigliata in caso di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stipsi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durante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gravidanza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rispettivamente, grazie all’elevato contenuto in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fibra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acido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folico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784"/>
            <a:ext cx="5374332" cy="5252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440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972233" y="260648"/>
            <a:ext cx="251222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Rucola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99371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Per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rucola si intendono alcune specie di piante erbacee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selvatiche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coltivate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appartenenti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alla famiglia delle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Crucifere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dette anche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ruchetta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rughetta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302" y="3656068"/>
            <a:ext cx="6036087" cy="27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2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972233" y="260648"/>
            <a:ext cx="251222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Rucola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714048" y="1891867"/>
            <a:ext cx="56955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Ha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foglie tenere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lisce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o leggermente ondulate con superficie tipicamente lobata, lunghe circa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10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cm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dal sapore leggermente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piccante che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vengono consumate crude 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cotte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211" y="2843361"/>
            <a:ext cx="4432626" cy="331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6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972233" y="260648"/>
            <a:ext cx="251222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Rucola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448275" y="2207545"/>
            <a:ext cx="71287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Contiene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acido folico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K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</a:t>
            </a:r>
          </a:p>
          <a:p>
            <a:pPr algn="just"/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Presenta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valide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proprietà antiscorbutiche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favorisce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digestione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risulta benefica per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fegato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combatte la presenza di gas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nell’intestino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5" name="Picture 2" descr="Risultati immagini per minerali vitam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4" y="2128128"/>
            <a:ext cx="3494881" cy="3494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2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811930" y="260648"/>
            <a:ext cx="283282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Lattuga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487686"/>
            <a:ext cx="98650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Esistono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decine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varietà commestibili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lattuga,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le più note sono di tre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tipi:</a:t>
            </a:r>
          </a:p>
        </p:txBody>
      </p:sp>
      <p:sp>
        <p:nvSpPr>
          <p:cNvPr id="8" name="Rettangolo 7"/>
          <p:cNvSpPr/>
          <p:nvPr/>
        </p:nvSpPr>
        <p:spPr>
          <a:xfrm>
            <a:off x="2349996" y="2564904"/>
            <a:ext cx="907300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lattuga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cappuccio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con foglie e cespo a testa globosa (per esempio la </a:t>
            </a:r>
            <a:r>
              <a:rPr lang="it-IT" sz="3200" b="1" dirty="0" err="1" smtClean="0">
                <a:latin typeface="Verdana" panose="020B0604030504040204" pitchFamily="34" charset="0"/>
                <a:cs typeface="MV Boli" panose="02000500030200090000" pitchFamily="2" charset="0"/>
              </a:rPr>
              <a:t>trocadero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)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lattuga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romana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a cespo allungato e foglie piegate 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cucchiaio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lattuga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da taglio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(o lattughino), con foglie di colore variegato dal rosso al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verde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magine 12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29" y="2420888"/>
            <a:ext cx="1617872" cy="220450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21" y="4797769"/>
            <a:ext cx="1943288" cy="171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6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811930" y="260648"/>
            <a:ext cx="283282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Lattuga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21903" y="1628800"/>
            <a:ext cx="91450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tipicità locale certificata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Insalata di Lusia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Veneto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IGP </a:t>
            </a:r>
          </a:p>
        </p:txBody>
      </p:sp>
      <p:pic>
        <p:nvPicPr>
          <p:cNvPr id="9218" name="Picture 2" descr="Risultati immagini per insalata di lus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204" y="2780928"/>
            <a:ext cx="4255241" cy="3232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623" y="3646918"/>
            <a:ext cx="2010110" cy="201011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8788" y="178076"/>
            <a:ext cx="1878086" cy="1268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260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4889847" y="1921615"/>
            <a:ext cx="66967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L’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aspetto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esteriore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dei prodotti ortofrutticoli manifesta generalmente il loro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livello di freschezza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oltre che 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segni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eventuali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danni meccanici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alterazioni</a:t>
            </a:r>
          </a:p>
        </p:txBody>
      </p:sp>
      <p:sp>
        <p:nvSpPr>
          <p:cNvPr id="3" name="Rettangolo 2"/>
          <p:cNvSpPr/>
          <p:nvPr/>
        </p:nvSpPr>
        <p:spPr>
          <a:xfrm>
            <a:off x="2775591" y="548680"/>
            <a:ext cx="71416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Indici di freschezza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72" y="2085673"/>
            <a:ext cx="4294212" cy="334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205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085244" y="260648"/>
            <a:ext cx="228620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Cavoli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556792"/>
            <a:ext cx="97570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Tutti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 cavoli, tipici ortaggi invernali, appartengono alla famiglia delle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crucifere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sono accomunati da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aroma penetrante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da un sapore leggermente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pungente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244" y="3772196"/>
            <a:ext cx="3512511" cy="274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7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085244" y="260648"/>
            <a:ext cx="228620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Cavoli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862164" y="1767061"/>
            <a:ext cx="735521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parte edibile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questi ortaggi è rappresentata dalle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foglie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che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contengono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vitamina C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acido folico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K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alcune sostanze (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sulforafano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isotiocianati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ritenute in grado di esercitare un effetto protettivo contro 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tumori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intestinali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4098" name="Picture 2" descr="http://www.ortodeidesideri.it/Ortaggi/Inverno/cavolino_bruxe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76" y="2772038"/>
            <a:ext cx="3832011" cy="27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7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3156835" y="260648"/>
            <a:ext cx="614302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Cavolo cappuccio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35848" y="1659522"/>
            <a:ext cx="1005141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Costituito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da foglie lisce raggruppate in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cespo compatto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di colore variabile (bianco, rosso, verde, viola), molto croccanti, commestibili crude 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cotte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786" y="4076441"/>
            <a:ext cx="3552810" cy="233106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476" y="3688132"/>
            <a:ext cx="3512511" cy="274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9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084973" y="260648"/>
            <a:ext cx="428675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Cavolo nero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21902" y="1663124"/>
            <a:ext cx="99731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Presenta foglie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arricciate di colore verde molto scuro e forma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allungata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132" y="2852936"/>
            <a:ext cx="4989092" cy="35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7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615020" y="260648"/>
            <a:ext cx="722665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Cavolini di Bruxelles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21902" y="1663124"/>
            <a:ext cx="99731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Anche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detti cavoletti; si consumano cotti, bolliti o al vapore e hanno un caratteristico sapore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amarognolo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5" name="Picture 2" descr="http://www.ortodeidesideri.it/Ortaggi/Inverno/cavolino_bruxe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96" y="3561247"/>
            <a:ext cx="4233267" cy="302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4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96653" y="2654467"/>
            <a:ext cx="5003663" cy="295232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952995" y="260648"/>
            <a:ext cx="255069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Cicorie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862164" y="2065406"/>
            <a:ext cx="74888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cicoria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è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una pianta erbacea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di cui si coltivano numerose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varietà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consumate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in insalata o lessate, accomunate dal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sapore amarognolo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dal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basso apporto calorico 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9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82615" y="312041"/>
            <a:ext cx="7411004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Cicorie a foglia rossa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21903" y="1556792"/>
            <a:ext cx="91450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distinguono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varietà: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foglia rossa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varietà invernali come le 4 tipicità locali certificate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IGP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venete Radicchio rosso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Treviso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Radicchio di Chioggia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Radicchio di Verona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Radicchio variegato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Castelfranco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838" y="4578829"/>
            <a:ext cx="2010110" cy="201011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0836" y="88011"/>
            <a:ext cx="1878086" cy="1268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373" y="4336179"/>
            <a:ext cx="5079235" cy="206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1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21902" y="1700808"/>
            <a:ext cx="100451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radicchio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accomunato dalla consistenza mediamente croccante e dalla presenza di una nervatura centrale bianca ben marcata, è ricco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fibre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acido folico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polifenoli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Immagine 11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718" y="4177724"/>
            <a:ext cx="2579662" cy="237540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100" y="4307411"/>
            <a:ext cx="4030535" cy="2116031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2382615" y="312041"/>
            <a:ext cx="7411004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Cicorie a foglia rossa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00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21902" y="1700808"/>
            <a:ext cx="100451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cespo, a seconda della varietà, ha dimensioni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forma variabili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(tondeggiante o affusolata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Immagine 11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084" y="3874319"/>
            <a:ext cx="2579662" cy="237540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428" y="4133695"/>
            <a:ext cx="4030535" cy="2116031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2382615" y="312041"/>
            <a:ext cx="7411004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Cicorie a foglia rossa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0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2684" y="4089214"/>
            <a:ext cx="3233084" cy="245803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481169" y="260648"/>
            <a:ext cx="7494359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Cicorie a foglia verde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90186" y="1606251"/>
            <a:ext cx="997310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Radicchio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foglia verde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raccolte in autunno-inverno come la catalogna, caratterizzate da foglie lunghe, strette e frastagliate, i cui germogli 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puntarelle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bianchi e croccanti si consumano soprattutto crudi e in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insalata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3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600302" y="1743171"/>
            <a:ext cx="643832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prodotti ortofrutticoli, infatti, si devono presentare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interi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sani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puliti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colore vivo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con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polpa soda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carnosa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pelle liscia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brillante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resistenti al tatto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con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aroma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proprio</a:t>
            </a:r>
          </a:p>
        </p:txBody>
      </p:sp>
      <p:sp>
        <p:nvSpPr>
          <p:cNvPr id="3" name="Rettangolo 2"/>
          <p:cNvSpPr/>
          <p:nvPr/>
        </p:nvSpPr>
        <p:spPr>
          <a:xfrm>
            <a:off x="2775591" y="548680"/>
            <a:ext cx="71416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Indici di freschezza </a:t>
            </a:r>
          </a:p>
        </p:txBody>
      </p:sp>
      <p:pic>
        <p:nvPicPr>
          <p:cNvPr id="11266" name="Picture 2" descr="Frutta, Orange, Trasparente, Estirpare, Citrus Sinen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628" y="1603844"/>
            <a:ext cx="3744416" cy="497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25678" y="260648"/>
            <a:ext cx="7805342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Cicorie a foglia bianca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378299" y="1849733"/>
            <a:ext cx="7200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Radicchio 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foglia bianca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come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cicoria belga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(indivia o cicoria di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Bruxelles),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ricca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inulina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fibra vegetale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solubile utile alla salute della flora batterica, e la cicoria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indivia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venduta nelle varietà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crispa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riccia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d’inverno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scarola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0032">
            <a:off x="27117" y="2862437"/>
            <a:ext cx="4225015" cy="272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6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703983" y="260648"/>
            <a:ext cx="7048724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ortaggi da fusto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93910" y="1700808"/>
            <a:ext cx="96850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Questi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ortaggi sono accomunati dal fatto di apportare grandi quantità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fibra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sali minerali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pochissime calorie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; ciò ne giustifica l’utilizzo nelle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diete dimagranti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in tutti i regimi alimentari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remineralizzanti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353" y="4077071"/>
            <a:ext cx="3717560" cy="254420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124" y="4869160"/>
            <a:ext cx="2616279" cy="147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703983" y="260648"/>
            <a:ext cx="7048724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ortaggi da fusto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93910" y="1700808"/>
            <a:ext cx="96850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Tutte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le specie sono dotate di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deciso aroma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che li rende facilmente riconoscibili sia nelle preparazioni a crudo, nelle quali spiccano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sedano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finocchio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sia in quelle cotte, nelle quali invece si distinguono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asparago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cardo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911" y="4596792"/>
            <a:ext cx="1520182" cy="188502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7" y="4437112"/>
            <a:ext cx="1656145" cy="218036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0396" y="4923551"/>
            <a:ext cx="2319808" cy="1304892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152" y="4787986"/>
            <a:ext cx="2869915" cy="140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7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703983" y="260648"/>
            <a:ext cx="7048724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ortaggi da fusto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93910" y="1700808"/>
            <a:ext cx="99731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sedano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è anche un ingrediente insostituibile di centinaia di ricette tipiche regionali grazie al fatto di essere utilizzato, assieme alla cipolla e alla carota, come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base aromatica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per 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soffritti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911" y="4596792"/>
            <a:ext cx="1520182" cy="188502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396" y="4923551"/>
            <a:ext cx="2319808" cy="130489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7152" y="4787986"/>
            <a:ext cx="2869915" cy="140625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97" y="4437112"/>
            <a:ext cx="1656145" cy="218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1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506560" y="260648"/>
            <a:ext cx="344357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Asparago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590391" y="1572181"/>
            <a:ext cx="799288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parte commestibile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dell’asparago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è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stelo (il fusto erbaceo),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detto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turione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raccolto quando ancora non ha raggiunto una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consistenza dura </a:t>
            </a:r>
          </a:p>
          <a:p>
            <a:pPr algn="just"/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presenta di colore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verde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se cresciuto in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pieno campo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colore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bianco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se coltivato in assenza di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luce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7" y="2210990"/>
            <a:ext cx="3347043" cy="4406490"/>
          </a:xfrm>
          <a:prstGeom prst="rect">
            <a:avLst/>
          </a:prstGeom>
        </p:spPr>
      </p:pic>
      <p:sp>
        <p:nvSpPr>
          <p:cNvPr id="4" name="Freccia in giù 3"/>
          <p:cNvSpPr/>
          <p:nvPr/>
        </p:nvSpPr>
        <p:spPr>
          <a:xfrm>
            <a:off x="7534572" y="4149080"/>
            <a:ext cx="288032" cy="360040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84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506560" y="260648"/>
            <a:ext cx="344357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Asparago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732190"/>
            <a:ext cx="630070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L’asparago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possiede particolari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proprietà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diuretiche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è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ricco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acido folico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vitamine del gruppo B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Mg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K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rutina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molecola utile per rinforzare 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pareti dei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capillari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5" name="Picture 2" descr="Risultati immagini per minerali vitam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652" y="2060848"/>
            <a:ext cx="3494881" cy="3494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2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506560" y="260648"/>
            <a:ext cx="344357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Asparago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349996" y="1545622"/>
            <a:ext cx="95050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tipicità locali certificate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sono 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4 IGP Asparago Bianco di Cimadolmo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Veneto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Asparago verde di Altedo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Emilia-Romagna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Asparago di Cantello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Lombardia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Asparago di Badoere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Veneto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DOP Asparago bianco di Bassano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Veneto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)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033" y="4565882"/>
            <a:ext cx="2010110" cy="201011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3173" y="4552903"/>
            <a:ext cx="1971294" cy="1976141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834" y="119610"/>
            <a:ext cx="1878086" cy="1268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443" y="1689991"/>
            <a:ext cx="1889226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3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126922" y="260648"/>
            <a:ext cx="220284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Cardo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700808"/>
            <a:ext cx="97210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cardo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ortaggio invernale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forma simile al sedano appartenente alla stessa famiglia dei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carciofi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parte commestibile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 cardo è il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gambo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che ha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gusto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amarognolo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164" y="4264343"/>
            <a:ext cx="4598378" cy="22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2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126922" y="260648"/>
            <a:ext cx="220284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Cardo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474839" y="1841866"/>
            <a:ext cx="74625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Apporta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pochissime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calorie ed ha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indice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sazietà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alto</a:t>
            </a:r>
          </a:p>
          <a:p>
            <a:pPr algn="just"/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Tra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le varietà più note ci sono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cardo gobbo di Nizza Monferrato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cardo gigante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Romagna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14338" name="Picture 2" descr="Risultati immagini per car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1988838"/>
            <a:ext cx="4303672" cy="3658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95950" y="260648"/>
            <a:ext cx="366478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Finocchio</a:t>
            </a:r>
            <a:r>
              <a:rPr lang="it-IT" sz="48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40730" y="1718206"/>
            <a:ext cx="9793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Ortaggio tipico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tutto il </a:t>
            </a:r>
            <a:r>
              <a:rPr lang="it-IT" sz="3200" b="1" dirty="0" err="1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Mediterrano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26" name="Picture 2" descr="Coltivare finocchi senza problemi | Consigli per la coltivazi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052" y="2623459"/>
            <a:ext cx="6789652" cy="3610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95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71309" y="1563206"/>
            <a:ext cx="95770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Devono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essere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assenti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pertanto,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colorazioni anomale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imbrunimenti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marciumi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depressioni superficiali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foglie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flaccide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775591" y="548680"/>
            <a:ext cx="71416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Indici di freschezza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364" y="3386798"/>
            <a:ext cx="3861521" cy="28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3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95950" y="260648"/>
            <a:ext cx="366478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Finocchio</a:t>
            </a:r>
            <a:r>
              <a:rPr lang="it-IT" sz="48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29916" y="1659458"/>
            <a:ext cx="97930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parte commestibile è costituita dalle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larghe foglie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bianche e carnose che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sovrapponendosi, formano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corpo tondeggiante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compatto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(detto grumolo)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consistenza croccante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sapore dolciastro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colore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bianco-verde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6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95950" y="260648"/>
            <a:ext cx="366478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Finocchio</a:t>
            </a:r>
            <a:r>
              <a:rPr lang="it-IT" sz="48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15630" y="1592769"/>
            <a:ext cx="100513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Del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finocchio si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possono agevolmente distinguere due forme dette comunemente «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maschio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» e «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femmina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»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295" y="3162109"/>
            <a:ext cx="2422030" cy="300331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735" y="2534476"/>
            <a:ext cx="2354157" cy="373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4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95950" y="260648"/>
            <a:ext cx="366478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Finocchio</a:t>
            </a:r>
            <a:r>
              <a:rPr lang="it-IT" sz="48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307613" y="2463258"/>
            <a:ext cx="68407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finocchio «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maschio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»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maschio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si presenta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forma tondeggiante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ed è adatto per essere mangiato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crudo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28" y="1958453"/>
            <a:ext cx="2880320" cy="357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7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95950" y="260648"/>
            <a:ext cx="366478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Finocchio</a:t>
            </a:r>
            <a:r>
              <a:rPr lang="it-IT" sz="48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078188" y="2398123"/>
            <a:ext cx="73150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finocchio «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femmina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»,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invece, si presenta con una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forma più allungata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affusolata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ed è indicato per essere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cotto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12" y="1913234"/>
            <a:ext cx="2705478" cy="428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95950" y="260648"/>
            <a:ext cx="366478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Finocchio</a:t>
            </a:r>
            <a:r>
              <a:rPr lang="it-IT" sz="48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180449" y="2234675"/>
            <a:ext cx="84249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Apporta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pochissime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calorie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l’assenza di grassi lo rende particolarmente utile nelle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diete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dimagranti</a:t>
            </a: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finocchio è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ricco di fibra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del gruppo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K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Na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01" y="2139709"/>
            <a:ext cx="2422030" cy="30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3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860017" y="260648"/>
            <a:ext cx="273664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Sedano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579794"/>
            <a:ext cx="97210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H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fusto cavo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lunghi steli, detti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coste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dal gusto leggermente piccante e di colorazione variabile 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bianco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verde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giallo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chiaro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052" name="Picture 4" descr="sedano - Azienda Agricola Ciacc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10233">
            <a:off x="5053646" y="3554772"/>
            <a:ext cx="4156909" cy="340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35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860017" y="260648"/>
            <a:ext cx="273664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Sedano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29916" y="1628800"/>
            <a:ext cx="97210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varietà si distinguono a seconda della parte utilizzata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: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sedano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da costa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di cui si mangiano gli steli, spesso fatto crescere in assenza di luce per renderlo più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tenero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sedano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rapa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di cui si consuma la radice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tuberizzata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sedanino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di cui si 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just">
              <a:buClr>
                <a:schemeClr val="tx1"/>
              </a:buClr>
            </a:pP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 consumano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foglie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588" y="4655211"/>
            <a:ext cx="3130615" cy="176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3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860017" y="260648"/>
            <a:ext cx="273664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Sedano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438228" y="2100391"/>
            <a:ext cx="72728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Possiede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proprietà toniche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diuretiche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; è una fonte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K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vitamine 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del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gruppo B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</a:t>
            </a:r>
          </a:p>
        </p:txBody>
      </p:sp>
      <p:pic>
        <p:nvPicPr>
          <p:cNvPr id="5" name="Picture 2" descr="Risultati immagini per minerali vitam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2060848"/>
            <a:ext cx="3494881" cy="3494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7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860017" y="260648"/>
            <a:ext cx="273664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Sedano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351931" y="1700808"/>
            <a:ext cx="102251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Una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tipicità locale certificata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Sedano bianco di Sperlonga IGP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Latina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058" y="3140567"/>
            <a:ext cx="2010110" cy="201011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700" y="140265"/>
            <a:ext cx="1878086" cy="1268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51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12" y="188640"/>
            <a:ext cx="3896587" cy="117397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29916" y="1628800"/>
            <a:ext cx="9721080" cy="572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Rispondi alle seguenti domande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magine 13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199" y="2196649"/>
            <a:ext cx="2577827" cy="4343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513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57908" y="1700808"/>
            <a:ext cx="95770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Al </a:t>
            </a:r>
            <a:r>
              <a:rPr lang="it-IT" sz="2800" b="1" dirty="0">
                <a:latin typeface="Verdana" panose="020B0604030504040204" pitchFamily="34" charset="0"/>
                <a:cs typeface="MV Boli" panose="02000500030200090000" pitchFamily="2" charset="0"/>
              </a:rPr>
              <a:t>momento dell’acquisto, inoltre, bisogna verificare l’assenza </a:t>
            </a:r>
            <a:r>
              <a:rPr lang="it-IT" sz="28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di: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2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Parassiti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2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Terra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2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Umidità eccessiva,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2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Fioriture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2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Germogliazioni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2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Muffe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2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Eccessiva  disidratazione</a:t>
            </a:r>
          </a:p>
        </p:txBody>
      </p:sp>
      <p:sp>
        <p:nvSpPr>
          <p:cNvPr id="3" name="Rettangolo 2"/>
          <p:cNvSpPr/>
          <p:nvPr/>
        </p:nvSpPr>
        <p:spPr>
          <a:xfrm>
            <a:off x="2775591" y="548680"/>
            <a:ext cx="71416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Indici di freschezza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564" y="2272229"/>
            <a:ext cx="4258269" cy="414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1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640938" y="332656"/>
            <a:ext cx="741100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ortaggi da radice</a:t>
            </a:r>
            <a:r>
              <a:rPr lang="it-IT" sz="4800" b="1" dirty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85899" y="1700808"/>
            <a:ext cx="97210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Gli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ortaggi da radice sono spesso erroneamente considerati molto calorici a causa della loro natura botanica che giustifica l’accumulo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sostanze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amidacee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017" y="4149080"/>
            <a:ext cx="2142844" cy="197908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868" y="4249942"/>
            <a:ext cx="3415515" cy="1797335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1762" y="4081954"/>
            <a:ext cx="3669269" cy="221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9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640938" y="332656"/>
            <a:ext cx="741100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ortaggi da radice</a:t>
            </a:r>
            <a:r>
              <a:rPr lang="it-IT" sz="4800" b="1" dirty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85899" y="1700808"/>
            <a:ext cx="97210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Queste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ultime, invece, non innalzano significativamente l’apporto calorico di questi ortaggi ma sono sufficienti a conferire loro il tipico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gusto dolciastro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che li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accomuna 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514" y="3823637"/>
            <a:ext cx="3746576" cy="2592545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950" y="4333087"/>
            <a:ext cx="3974468" cy="196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6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114372" y="332656"/>
            <a:ext cx="246413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Carota</a:t>
            </a:r>
            <a:endParaRPr lang="it-IT" sz="48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899" y="1700808"/>
            <a:ext cx="97210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Radice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carnosa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commestibile dell’omonima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pianta;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presenta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colore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arancione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ma esistono varietà coltivate di colore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bianco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giallo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rosso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477" y="3453494"/>
            <a:ext cx="5630061" cy="296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0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114372" y="332656"/>
            <a:ext cx="246413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Carota</a:t>
            </a:r>
            <a:endParaRPr lang="it-IT" sz="48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114372" y="2398123"/>
            <a:ext cx="64087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varietà si distinguono anche in base alle dimensioni 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corte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mezzane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lunghe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e alla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forma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conica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cilindrica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12" y="1825783"/>
            <a:ext cx="3810000" cy="4067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45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114372" y="332656"/>
            <a:ext cx="246413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Carota</a:t>
            </a:r>
            <a:endParaRPr lang="it-IT" sz="48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582244" y="2233704"/>
            <a:ext cx="684869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Disponibile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sul mercato tutto l’anno, le “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primaticce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” vengono vendute solo all’inizio dell’estate con le foglie verdi ancora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attaccate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35579">
            <a:off x="-5749" y="2109290"/>
            <a:ext cx="4591839" cy="393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114372" y="332656"/>
            <a:ext cx="246413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Carota</a:t>
            </a:r>
            <a:endParaRPr lang="it-IT" sz="48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899" y="1700808"/>
            <a:ext cx="97210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radici devono essere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lisce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con poco verde al colletto e senza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spaccature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082" y="3007229"/>
            <a:ext cx="5630061" cy="296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0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114372" y="332656"/>
            <a:ext cx="246413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Carota</a:t>
            </a:r>
            <a:endParaRPr lang="it-IT" sz="48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899" y="1700808"/>
            <a:ext cx="97210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carote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apportano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molta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fibra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β-carotene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vitamina 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K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082" y="3024886"/>
            <a:ext cx="5630061" cy="296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5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114372" y="332656"/>
            <a:ext cx="246413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Carota</a:t>
            </a:r>
            <a:endParaRPr lang="it-IT" sz="48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899" y="1700808"/>
            <a:ext cx="97210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tipicità locali certificate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sono 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2 IGP Carota dell’Altopiano del Fucino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Abruzzo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Carota novella di Ispica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Sicilia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</a:t>
            </a:r>
          </a:p>
        </p:txBody>
      </p:sp>
      <p:pic>
        <p:nvPicPr>
          <p:cNvPr id="20482" name="Picture 2" descr="Risultati immagini per carota  novella ispica ig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180" y="4255353"/>
            <a:ext cx="5173588" cy="2103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899" y="4126405"/>
            <a:ext cx="2010110" cy="201011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725" y="176269"/>
            <a:ext cx="1878086" cy="1268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359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3932684" y="260648"/>
            <a:ext cx="459132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Barbabietola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985080" y="1876328"/>
            <a:ext cx="659198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parte commestibile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della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barbabietola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radice carnosa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di forma e dimensione diversa a seconda della varietà 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globosa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rotonda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appiattita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cilindrica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e colore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marrone-rossastro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91" y="2019480"/>
            <a:ext cx="4563728" cy="421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3932684" y="260648"/>
            <a:ext cx="459132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Barbabietola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071022" y="2792471"/>
            <a:ext cx="64807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polpa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ha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sapore dolciastro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consistenza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tenera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colore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rosso-violaceo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91" y="2019480"/>
            <a:ext cx="4563728" cy="421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760565" y="126310"/>
            <a:ext cx="5407249" cy="12393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7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Capitolo 2</a:t>
            </a:r>
            <a:endParaRPr lang="it-IT" sz="72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12" name="Rettangolo 2"/>
          <p:cNvSpPr>
            <a:spLocks noChangeArrowheads="1"/>
          </p:cNvSpPr>
          <p:nvPr/>
        </p:nvSpPr>
        <p:spPr bwMode="auto">
          <a:xfrm>
            <a:off x="1197868" y="1512750"/>
            <a:ext cx="103954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</a:pPr>
            <a:r>
              <a:rPr lang="it-IT" sz="5400" b="1" dirty="0" smtClean="0"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Ortaggi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7" name="Picture 2" descr="Risultati immagini per germogl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916" y="2708920"/>
            <a:ext cx="9056662" cy="3660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86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57908" y="1628800"/>
            <a:ext cx="95770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norma è preferibile scegliere prodotti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pezzatura media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perché quelli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molto piccoli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potrebbero essere stati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commercializzati immaturi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presentare un eccessivo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scarto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775591" y="548680"/>
            <a:ext cx="71416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Indici di freschezza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172" y="4169954"/>
            <a:ext cx="5345880" cy="239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3932684" y="260648"/>
            <a:ext cx="459132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Barbabietola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438228" y="2405447"/>
            <a:ext cx="64571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Fornisce buone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quantità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glucidi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fibre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vitamina C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acido folico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K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</a:t>
            </a: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Ha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proprietà antiossidanti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leggermente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diuretiche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5" name="Picture 2" descr="Risultati immagini per minerali vitam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4" y="1935278"/>
            <a:ext cx="3494881" cy="3494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267985" y="260648"/>
            <a:ext cx="192071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Rapa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628800"/>
            <a:ext cx="97930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rapa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una grossa radice di colore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bianco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rosa-violetto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forma variabile da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ovale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rotondeggiante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649" y="3069495"/>
            <a:ext cx="5811061" cy="3515216"/>
          </a:xfrm>
          <a:prstGeom prst="rect">
            <a:avLst/>
          </a:prstGeom>
        </p:spPr>
      </p:pic>
      <p:pic>
        <p:nvPicPr>
          <p:cNvPr id="5122" name="Picture 2" descr="La rapa| Louis Bonduelle Found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9" y="3364895"/>
            <a:ext cx="5713829" cy="271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13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267985" y="260648"/>
            <a:ext cx="192071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Rapa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683051" y="2497720"/>
            <a:ext cx="68940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polpa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di colore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bianco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giallastro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è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croccante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ha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sapore dolce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grazie alla presenza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glucidi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80" y="2288233"/>
            <a:ext cx="4051201" cy="394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267985" y="260648"/>
            <a:ext cx="192071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Rapa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376266" y="3072973"/>
            <a:ext cx="72008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rapa apporta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buone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quantità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K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acido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folico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5" name="Picture 2" descr="Risultati immagini per minerali vitam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2128128"/>
            <a:ext cx="3494881" cy="3494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3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267985" y="260648"/>
            <a:ext cx="192071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Rapa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701925" y="1710120"/>
            <a:ext cx="98601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momento dell’acquisto deve presentare una certa consistenza alla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pressione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la superficie non deve avere colorazioni anomale con macchie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scure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Picture 2" descr="La rapa| Louis Bonduelle Found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73" y="3788029"/>
            <a:ext cx="5713829" cy="271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72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437630" y="260648"/>
            <a:ext cx="358143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Ravanello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700808"/>
            <a:ext cx="97930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 ravanello viene consumata la radice tondeggiante o leggermente ovale,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 buccia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liscia e colore rosso vivo con sfumature bianche 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viola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743" y="3200787"/>
            <a:ext cx="4908865" cy="339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437630" y="260648"/>
            <a:ext cx="358143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Ravanello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700808"/>
            <a:ext cx="97930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polpa è croccante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succosa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di colore bianco e di sapore piccante e dolciastro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116" y="2895517"/>
            <a:ext cx="4908865" cy="339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8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437630" y="260648"/>
            <a:ext cx="358143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Ravanello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700808"/>
            <a:ext cx="97930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Esiste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una varietà nera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detta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ramolaccio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con buccia scura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polpa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bianca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116" y="2895517"/>
            <a:ext cx="4908865" cy="339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7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437630" y="260648"/>
            <a:ext cx="358143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Ravanello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582244" y="2207880"/>
            <a:ext cx="69127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ravanello ha un apporto calorico molto basso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un buon contenuto in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acido folico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Picture 2" descr="Risultati immagini per minerali vitam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2128128"/>
            <a:ext cx="3494881" cy="3494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01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437630" y="260648"/>
            <a:ext cx="358143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Ravanello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582244" y="2207880"/>
            <a:ext cx="69127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colore rosso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della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buccia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garantito dalla presenza di alcune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sostanze antiossidanti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antociani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)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72" y="1986439"/>
            <a:ext cx="4077269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7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57908" y="1700808"/>
            <a:ext cx="95770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 </a:t>
            </a:r>
            <a:r>
              <a:rPr lang="it-IT" sz="2800" b="1" dirty="0">
                <a:latin typeface="Verdana" panose="020B0604030504040204" pitchFamily="34" charset="0"/>
                <a:cs typeface="MV Boli" panose="02000500030200090000" pitchFamily="2" charset="0"/>
              </a:rPr>
              <a:t>prodotti più </a:t>
            </a:r>
            <a:r>
              <a:rPr lang="it-IT" sz="2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grandi</a:t>
            </a:r>
            <a:r>
              <a:rPr lang="it-IT" sz="2800" b="1" dirty="0">
                <a:latin typeface="Verdana" panose="020B0604030504040204" pitchFamily="34" charset="0"/>
                <a:cs typeface="MV Boli" panose="02000500030200090000" pitchFamily="2" charset="0"/>
              </a:rPr>
              <a:t>, invece, sono spesso </a:t>
            </a:r>
            <a:r>
              <a:rPr lang="it-IT" sz="2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duri</a:t>
            </a:r>
            <a:r>
              <a:rPr lang="it-IT" sz="28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2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fibrosi</a:t>
            </a:r>
          </a:p>
        </p:txBody>
      </p:sp>
      <p:sp>
        <p:nvSpPr>
          <p:cNvPr id="3" name="Rettangolo 2"/>
          <p:cNvSpPr/>
          <p:nvPr/>
        </p:nvSpPr>
        <p:spPr>
          <a:xfrm>
            <a:off x="2775591" y="548680"/>
            <a:ext cx="71416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Indici di freschezza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820" y="2953158"/>
            <a:ext cx="5851239" cy="261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7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193172" y="260648"/>
            <a:ext cx="407034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Scorzonera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29916" y="1628800"/>
            <a:ext cx="10264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Tubero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forma cilindrica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buccia marrone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polpa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gusto amarognolo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colore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bianco-giallastro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108" y="3384159"/>
            <a:ext cx="6100599" cy="302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9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193172" y="260648"/>
            <a:ext cx="407034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Scorzonera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933234" y="2780585"/>
            <a:ext cx="61967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È una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buona fonte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fibra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K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6" name="Picture 2" descr="Risultati immagini per minerali vitam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02" y="2012559"/>
            <a:ext cx="3494881" cy="3494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Immagine 11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3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193172" y="260648"/>
            <a:ext cx="407034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Scorzonera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39963" y="1924649"/>
            <a:ext cx="9937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momento dell’acquisto deve essere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pulita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soda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priva di muffe o macchie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scure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Immagine 11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108" y="3384159"/>
            <a:ext cx="6100599" cy="302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3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447436" y="332656"/>
            <a:ext cx="756970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ortaggi da tubero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700808"/>
            <a:ext cx="979308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patata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presente da tempo sulle tavole italiane, si affiancano con sempre maggiore frequenza altri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tuberi commestibili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anch’essi provenienti dalle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regioni tropicali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subtropicali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mondo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793" y="4264343"/>
            <a:ext cx="4602986" cy="222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447436" y="332656"/>
            <a:ext cx="756970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ortaggi da tubero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29916" y="1628800"/>
            <a:ext cx="979308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Questi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tuberi sono accomunati dal fatto di poter competere bene con i cereali in termini di apporto calorico garantito, anche in questo caso, dall’elevato contenuto in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amido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802" y="4006516"/>
            <a:ext cx="5348699" cy="258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9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447436" y="332656"/>
            <a:ext cx="756970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ortaggi da tubero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29916" y="1628800"/>
            <a:ext cx="97930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carenza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principale di questi ortaggi consiste nei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bassi apporti di fibra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dovuti, tra l’altro, al fatto di essere generalmente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consumati senza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buccia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180" y="3789040"/>
            <a:ext cx="4988715" cy="263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4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878373" y="260648"/>
            <a:ext cx="243207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Patata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700808"/>
            <a:ext cx="97930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patata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un tubero commestibile ottenuto dall’omonima pianta appartenente alla famiglia delle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Solanacee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212" y="4007019"/>
            <a:ext cx="3786004" cy="20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9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878373" y="260648"/>
            <a:ext cx="243207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Patata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700808"/>
            <a:ext cx="97930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In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base 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periodo di raccolta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si distinguono varietà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precoci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novelle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tardive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108" y="3227492"/>
            <a:ext cx="5636787" cy="29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2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878373" y="260648"/>
            <a:ext cx="243207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Patata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481171"/>
            <a:ext cx="97930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Ogni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tipo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di patata è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classificato in base alla forma del tubero 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rotondo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allungato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ovale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o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periforme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), al colore della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buccia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giallo scuro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chiaro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rosso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)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a quello della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pasta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gialla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con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polpa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più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soda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bianca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con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polpa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più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farinosa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220" y="4411148"/>
            <a:ext cx="3841082" cy="210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7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878373" y="260648"/>
            <a:ext cx="243207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Patata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700808"/>
            <a:ext cx="97930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conservazione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va fatta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 buio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per evitare la produzione di una sostanza tossica,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solanina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concentrata nelle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zone verdi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buccia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nei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germogli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132" y="3843361"/>
            <a:ext cx="4172582" cy="273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8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85900" y="2300907"/>
            <a:ext cx="673136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prodotti consumati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secchi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come alcuni bulbi (aglio, cipolla, scalogno) devono avere una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consistenza soda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presentarsi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privi di lesioni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germogli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muffe</a:t>
            </a:r>
          </a:p>
        </p:txBody>
      </p:sp>
      <p:sp>
        <p:nvSpPr>
          <p:cNvPr id="3" name="Rettangolo 2"/>
          <p:cNvSpPr/>
          <p:nvPr/>
        </p:nvSpPr>
        <p:spPr>
          <a:xfrm>
            <a:off x="2775591" y="548680"/>
            <a:ext cx="71416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Indici di freschezza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881" y="3209544"/>
            <a:ext cx="3576524" cy="302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7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878373" y="260648"/>
            <a:ext cx="243207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Patata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559027"/>
            <a:ext cx="97930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Non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deve essere confusa con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patata dolce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conosciuta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anche come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patata americana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batata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un tubero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commestibile dolce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ricco di amido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124" y="3661321"/>
            <a:ext cx="5398199" cy="285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6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878373" y="260648"/>
            <a:ext cx="243207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Patata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32034" y="1577858"/>
            <a:ext cx="104737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Le tipicità locali certificate sono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3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IGP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:</a:t>
            </a:r>
          </a:p>
          <a:p>
            <a:pPr marL="457200" indent="-457200" algn="just">
              <a:buClr>
                <a:schemeClr val="tx1"/>
              </a:buClr>
              <a:buSzPct val="121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Patata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dell’Alto Viterbese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(Lazio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)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marL="457200" indent="-457200" algn="just">
              <a:buClr>
                <a:schemeClr val="tx1"/>
              </a:buClr>
              <a:buSzPct val="121000"/>
              <a:buFont typeface="Wingdings" panose="05000000000000000000" pitchFamily="2" charset="2"/>
              <a:buChar char="ü"/>
            </a:pP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Patata della Sila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Calabria)</a:t>
            </a:r>
          </a:p>
          <a:p>
            <a:pPr marL="457200" indent="-457200" algn="just">
              <a:buClr>
                <a:schemeClr val="tx1"/>
              </a:buClr>
              <a:buSzPct val="121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Patata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rossa di Colfiorito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Umbria-Marche)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273" y="3885105"/>
            <a:ext cx="2467680" cy="246768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708" y="86461"/>
            <a:ext cx="1878086" cy="1268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347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878373" y="260648"/>
            <a:ext cx="243207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Patata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32034" y="1577858"/>
            <a:ext cx="104737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Le tipicità locali certificate sono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2 DOP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:</a:t>
            </a:r>
          </a:p>
          <a:p>
            <a:pPr marL="457200" indent="-457200" algn="just">
              <a:buClr>
                <a:schemeClr val="tx1"/>
              </a:buClr>
              <a:buSzPct val="120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Patata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 Bologna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(Emilia-Romagna) 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marL="457200" indent="-457200" algn="just">
              <a:buClr>
                <a:schemeClr val="tx1"/>
              </a:buClr>
              <a:buSzPct val="120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Patata novella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 Galatina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(Puglia)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708" y="86461"/>
            <a:ext cx="1878086" cy="1268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912" y="3511012"/>
            <a:ext cx="2744401" cy="275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57908" y="1481171"/>
            <a:ext cx="986509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manioca,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nota anche come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cassava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o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yuca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è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tubero commestibile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coltivato in gran parte delle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regioni tropicali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subtropicali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del mondo dove rappresenta una delle principali fonti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carboidrati</a:t>
            </a:r>
          </a:p>
        </p:txBody>
      </p:sp>
      <p:sp>
        <p:nvSpPr>
          <p:cNvPr id="5" name="Rettangolo 4"/>
          <p:cNvSpPr/>
          <p:nvPr/>
        </p:nvSpPr>
        <p:spPr>
          <a:xfrm>
            <a:off x="4581016" y="260648"/>
            <a:ext cx="302679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Manioca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276" y="4044705"/>
            <a:ext cx="4708488" cy="249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0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64" y="1634876"/>
            <a:ext cx="3279619" cy="516159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3934172" y="2468396"/>
            <a:ext cx="78488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questo tubero, ricchissimo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amido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si ricava una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fecola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nota come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tapioca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particolarmente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energetica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versatile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581016" y="260648"/>
            <a:ext cx="302679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Manioca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2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96899" y="1549662"/>
            <a:ext cx="101861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Tubero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commestibile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forma variabile 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irregolare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920578" y="260648"/>
            <a:ext cx="4347664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Topinambur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096" y="3356992"/>
            <a:ext cx="4733751" cy="264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3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57909" y="1628800"/>
            <a:ext cx="100811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Ha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una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polpa carnosa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biancastra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sapore delicato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dolce e consistenza simile a quella della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patata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920578" y="260648"/>
            <a:ext cx="4347664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Topinambur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188" y="3267765"/>
            <a:ext cx="4767515" cy="314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7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57909" y="1628800"/>
            <a:ext cx="100811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Viene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raccolto in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inverno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può essere consumato sia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crudo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sia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cotto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920578" y="260648"/>
            <a:ext cx="4347664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Topinambur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188" y="3267765"/>
            <a:ext cx="4767515" cy="314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3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4579614" y="2465895"/>
            <a:ext cx="727543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Contiene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inulina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polisaccaride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indicato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nella dieta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soggetti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diabetici</a:t>
            </a:r>
          </a:p>
          <a:p>
            <a:pPr algn="just"/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just"/>
            <a:endParaRPr lang="it-IT" sz="20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È ricco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K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Mg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920578" y="260648"/>
            <a:ext cx="4347664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Topinambur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Picture 2" descr="Risultati immagini per minerali vitam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02" y="2012559"/>
            <a:ext cx="3494881" cy="3494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ccia in giù 2"/>
          <p:cNvSpPr/>
          <p:nvPr/>
        </p:nvSpPr>
        <p:spPr>
          <a:xfrm>
            <a:off x="7783562" y="4149080"/>
            <a:ext cx="432048" cy="432048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096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12" y="188640"/>
            <a:ext cx="3896587" cy="117397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29916" y="1628800"/>
            <a:ext cx="9721080" cy="572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Rispondi alle seguenti domande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magine 13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007" y="2276872"/>
            <a:ext cx="2776810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027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736397" y="0"/>
            <a:ext cx="78053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Stagionalità dei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prodotti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ortofrutticoli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838545"/>
            <a:ext cx="561662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Per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stagionalità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si intende il periodo di tempo in cui si raccolgono i prodotti ortofrutticoli che raggiungono il giusto grado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maturazione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naturalmente</a:t>
            </a:r>
          </a:p>
        </p:txBody>
      </p:sp>
      <p:pic>
        <p:nvPicPr>
          <p:cNvPr id="17410" name="Picture 2" descr="http://ww2.valdosta.edu/~klflesher/Four_seas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56" y="1851617"/>
            <a:ext cx="4176464" cy="4201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2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3048545" y="260648"/>
            <a:ext cx="6091732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Le erbe di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campo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21902" y="1556792"/>
            <a:ext cx="101891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Questa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categoria comprende diverse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piante erbacee selvatiche commestibili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utilizzate come contorni, ripieni e piatti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unici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11266" name="Picture 2" descr="Risultati immagini per erbe di cam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61" y="3241547"/>
            <a:ext cx="5544616" cy="2910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3048545" y="260648"/>
            <a:ext cx="6091732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Le erbe di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campo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21902" y="1556792"/>
            <a:ext cx="101891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Questa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caratteristica le distingue dalle erbe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aromatiche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che vengono invece utilizzate esclusivamente per insaporire i piatti con il loro aroma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80" y="4263123"/>
            <a:ext cx="2377421" cy="164838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545" y="4508505"/>
            <a:ext cx="2831368" cy="140300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428" y="4199621"/>
            <a:ext cx="2708505" cy="171189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7254" y="4264175"/>
            <a:ext cx="2618785" cy="158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2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953938" y="332656"/>
            <a:ext cx="2792752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Agretto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573519"/>
            <a:ext cx="102971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Pianta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erbacea conosciuta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anche come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barba del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frate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lischi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err="1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roscano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senape dei monaci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ha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foglie lunghe e sottili di colore verde scuro, consistenza carnosa e sapore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amarognolo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308" y="3573123"/>
            <a:ext cx="4246656" cy="294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4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953938" y="332656"/>
            <a:ext cx="2792752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Agretto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604784"/>
            <a:ext cx="102251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Gli agretti si consumano lessati e conditi con olio e limone , oppure saltati in padella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1266" name="Picture 2" descr="Ricetta degli agretti alla orientale: per contorni di verdure sapori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14" y="2793789"/>
            <a:ext cx="5489340" cy="3659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99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953938" y="332656"/>
            <a:ext cx="2792752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Agretto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510236" y="2975169"/>
            <a:ext cx="68541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Gli agretti sono ricchi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K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vitamine del gruppo B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acido folico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Picture 2" descr="Risultati immagini per minerali vitam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02" y="2012559"/>
            <a:ext cx="3494881" cy="3494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95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27825" y="260648"/>
            <a:ext cx="380104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Borragine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93911" y="1700808"/>
            <a:ext cx="101171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Pianta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erbacea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che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si riconosce dalla folta peluria che ricopre le foglie ovali di colore verde scuro e dai fiori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blu-viola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460" y="3253441"/>
            <a:ext cx="6382641" cy="316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5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27825" y="260648"/>
            <a:ext cx="380104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Borragine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93911" y="1700808"/>
            <a:ext cx="102517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foglie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giovani devono essere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consumate cotte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trovano impiego in molti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piatti regionali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sotto forma di frittate e ripieni per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ravioli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460" y="3253441"/>
            <a:ext cx="6382641" cy="316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9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27825" y="260648"/>
            <a:ext cx="380104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Borragine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158308" y="2088088"/>
            <a:ext cx="66592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fiori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sono usati per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colorare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guarnire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 piatti e per colorare l’aceto; congelati in cubetti, possono costituire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decorazione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per 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bevande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estive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Picture 2" descr="Borragine - aromatiche - Coltivare e curare la borra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" y="1498683"/>
            <a:ext cx="4962264" cy="4396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33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27825" y="260648"/>
            <a:ext cx="380104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Borragine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341883" y="1620746"/>
            <a:ext cx="106638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borragine è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emolliente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antinfiammatoria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delle vie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respiratorie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314" y="3061458"/>
            <a:ext cx="4182061" cy="322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451256" y="260648"/>
            <a:ext cx="355417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Crescione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700808"/>
            <a:ext cx="102971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crescione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d’acqua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noto anche come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nasturzio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è una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pianta acquatica spontanea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raccolta fin dall’antichità che cresce sulle sponde di fossi e ruscelli fino a un’altitudine di 1500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m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679" y="3645023"/>
            <a:ext cx="4645301" cy="293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5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664389" y="-7960"/>
            <a:ext cx="78053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Stagionalità dei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prodotti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ortofrutticoli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7" y="1561700"/>
            <a:ext cx="100811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stagionalità dei prodotti ortofrutticoli è strettamente legata 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clima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alle caratteristiche geografiche di una regione, poiché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ortaggi e frutta seguono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ritmi di crescita e maturazione che dipendono dalla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temperatura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dalle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caratteristiche del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terreno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517" y="4506055"/>
            <a:ext cx="3279901" cy="20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8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451256" y="260648"/>
            <a:ext cx="355417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Crescione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44991" y="1628800"/>
            <a:ext cx="103380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parti commestibili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sono gli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steli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foglie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dal sapore aromatico leggermente piccante e colore verde scuro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172" y="3325156"/>
            <a:ext cx="5050915" cy="319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5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089252" y="260648"/>
            <a:ext cx="227818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Ortica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93910" y="1700808"/>
            <a:ext cx="99731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Pianta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erbacea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che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cresce spontaneamente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in tutto il territorio italiano, nota per le foglie irte di peli ricchi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sostanze urticanti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ma molto apprezzate in cucina dove si utilizzano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previa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cottura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260" y="4273843"/>
            <a:ext cx="3365483" cy="203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1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089252" y="260648"/>
            <a:ext cx="227818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Ortica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341884" y="2492896"/>
            <a:ext cx="65887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Trova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impiego come ripieni di ravioli e torte salate, per frittate, risotti 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zuppe</a:t>
            </a: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foglie sono ricche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K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acido folico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ed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5" name="Picture 2" descr="Risultati immagini per minerali vitam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652" y="2060848"/>
            <a:ext cx="3494881" cy="3494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3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96756" y="260648"/>
            <a:ext cx="3663182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Tarassaco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628800"/>
            <a:ext cx="97210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</a:rPr>
              <a:t>Pianta erbacea nota come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dente di leone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</a:rPr>
              <a:t>, stella gialla e capo di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frate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218" name="Picture 2" descr="TARASSACO o SOFFIONE [Taraxacum officinale] - Exploratori della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048" y="2836136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57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96756" y="260648"/>
            <a:ext cx="3663182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Tarassaco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020667" y="3080737"/>
            <a:ext cx="6552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Si riconosce per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</a:rPr>
              <a:t>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fiori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</a:rPr>
              <a:t> di colore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giallo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intenso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</a:rPr>
              <a:t>che si chiudono al calar del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sole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8194" name="Picture 2" descr="Storia e proprietà tarassa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1798451"/>
            <a:ext cx="4111126" cy="4388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00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96756" y="260648"/>
            <a:ext cx="3663182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Tarassaco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628800"/>
            <a:ext cx="97210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foglie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</a:rPr>
              <a:t>piccole e tenere possono essere consumate cotte o crude in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insalata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148" y="3294724"/>
            <a:ext cx="5919222" cy="324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7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96756" y="260648"/>
            <a:ext cx="3663182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Tarassaco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628800"/>
            <a:ext cx="97210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Le foglie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</a:rPr>
              <a:t>, ricche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potassio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</a:rPr>
              <a:t>, hanno un forte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effetto diuretico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</a:rPr>
              <a:t>e aumentano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produzione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</a:rPr>
              <a:t>della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bile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</a:rPr>
              <a:t>e il suo deflusso dal fegato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all’intestino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148" y="3294724"/>
            <a:ext cx="5919222" cy="324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7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96756" y="260648"/>
            <a:ext cx="3663182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Tarassaco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628800"/>
            <a:ext cx="97210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I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</a:rPr>
              <a:t>boccioli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chiusi dei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</a:rPr>
              <a:t>fiori possono essere conservati in salamoia o sotto sale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6146" name="Picture 2" descr="Boccioli di tarassaco sottaceto - Slow Food Bergam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048" y="2758582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52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664389" y="-7960"/>
            <a:ext cx="78053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Stagionalità dei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prodotti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ortofrutticoli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26500" y="1577388"/>
            <a:ext cx="97210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Solo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al momento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massima produzione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si possono garantire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sapore migliore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costo più basso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rispetto a quelli acquistati in altri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periodi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18434" name="Picture 2" descr="http://cdn.shopify.com/s/files/1/0753/3147/collections/Veg_and_Fruits_Collection_large.png?v=14409138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68" y="3470143"/>
            <a:ext cx="6777944" cy="327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7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664389" y="-7960"/>
            <a:ext cx="78053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Stagionalità dei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prodotti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ortofrutticoli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706520" y="1700384"/>
            <a:ext cx="972108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coltivazione in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serra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lunga conservazione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prodotti fuori stagione o importati, se da un lato permettono di trovare in commercio molte tipologie di prodotti ortofrutticoli tutto l’anno, dall’altro causano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impoverimento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fattori nutrizionali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che si manifesta soprattutto nel contenuto vitaminico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3" name="Freccia in giù 2"/>
          <p:cNvSpPr/>
          <p:nvPr/>
        </p:nvSpPr>
        <p:spPr>
          <a:xfrm>
            <a:off x="261764" y="1915977"/>
            <a:ext cx="936104" cy="3600400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432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3450982" y="260648"/>
            <a:ext cx="555472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Scelta varietale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414936" y="2155809"/>
            <a:ext cx="71287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varietà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per ogni tipo di vegetale sono molte, alcune delle quali derivano dai numerosi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incroci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innesti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che da sempre vengono effettuati in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agricoltura</a:t>
            </a:r>
          </a:p>
        </p:txBody>
      </p:sp>
      <p:pic>
        <p:nvPicPr>
          <p:cNvPr id="21506" name="Picture 2" descr="http://www.fruttopermesso.com/wp-content/uploads/2013/02/ortagg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2252344"/>
            <a:ext cx="3966692" cy="2853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3450982" y="260648"/>
            <a:ext cx="555472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Scelta varietale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366220" y="2398123"/>
            <a:ext cx="71287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Talvolta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differenze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aspetto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sapore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sono notevoli, pertanto la scelta della varietà ideale va eseguita anche in base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all’uso</a:t>
            </a:r>
          </a:p>
        </p:txBody>
      </p:sp>
      <p:pic>
        <p:nvPicPr>
          <p:cNvPr id="21506" name="Picture 2" descr="http://www.fruttopermesso.com/wp-content/uploads/2013/02/ortagg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2343247"/>
            <a:ext cx="3966692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8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3450982" y="260648"/>
            <a:ext cx="555472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Scelta varietale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556792"/>
            <a:ext cx="99371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Tra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fagioli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bianchi piccoli, possiamo notare grandi differenze tra cannellini, fagioli dell’occhio, zolfini e bianchi di Pigna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276" y="3343242"/>
            <a:ext cx="3137252" cy="31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4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-170284" y="332656"/>
            <a:ext cx="13609512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66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Lezione</a:t>
            </a:r>
            <a:r>
              <a:rPr lang="it-IT" sz="6600" b="1" dirty="0"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 # </a:t>
            </a:r>
            <a:r>
              <a:rPr lang="it-IT" sz="66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17</a:t>
            </a:r>
          </a:p>
        </p:txBody>
      </p:sp>
      <p:sp>
        <p:nvSpPr>
          <p:cNvPr id="10" name="Rettangolo 2"/>
          <p:cNvSpPr>
            <a:spLocks noChangeArrowheads="1"/>
          </p:cNvSpPr>
          <p:nvPr/>
        </p:nvSpPr>
        <p:spPr bwMode="auto">
          <a:xfrm>
            <a:off x="1053852" y="1660027"/>
            <a:ext cx="103954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</a:pPr>
            <a:r>
              <a:rPr lang="it-IT" sz="5400" b="1" dirty="0" smtClean="0"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Ortaggi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8" name="Picture 2" descr="http://www.latagliatellaccompagnata.it/var/cms/files/metodi-di-cottura-delle-verd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24" y="2658824"/>
            <a:ext cx="4333875" cy="358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16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447760" y="260648"/>
            <a:ext cx="969848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Le informazioni in etichetta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210618" y="2330395"/>
            <a:ext cx="679514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etichette dei prodotti ortofrutticoli devono fornire informazioni relative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a: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Natura del prodotto 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Origine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Varietà  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Categoria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magine 5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8920"/>
            <a:ext cx="5210618" cy="3525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802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447760" y="260648"/>
            <a:ext cx="969848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Le informazioni in etichetta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646140" y="1962449"/>
            <a:ext cx="792087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Nella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vendita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all’ingrosso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altre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indicazioni obbligatorie sono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calibro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(per i prodotti per i quali è previsto) e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nome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indirizzo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l’identificativo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(rilasciato o riconosciuto da un servizio ufficiale) dell’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imballatore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e/o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speditore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12" y="1621625"/>
            <a:ext cx="2461188" cy="489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7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447760" y="260648"/>
            <a:ext cx="969848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Le informazioni in etichetta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66264" y="1941260"/>
            <a:ext cx="7200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Nel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caso in cui si acquistino ortaggi confezionati, inoltre, si deve controllare attentamente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termine minimo di conservazione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integrità delle confezioni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la corrispondenza alla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varietà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064" y="1941260"/>
            <a:ext cx="2172003" cy="42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7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12" y="188640"/>
            <a:ext cx="3896587" cy="117397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29916" y="1628800"/>
            <a:ext cx="9721080" cy="572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Rispondi alle seguenti domande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magine 13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779" y="2319781"/>
            <a:ext cx="3169452" cy="4261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22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magine 13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196723"/>
            <a:ext cx="8971290" cy="603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697016" y="-9453"/>
            <a:ext cx="94724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Tecniche di conservazione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dei prodotti ortofrutticoli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294212" y="1724986"/>
            <a:ext cx="672266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innovazioni tecnologiche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nell’industria conserviera consentono oggi di poter consumare per tutto l’anno frutta e verdura raccolti solo in una determinata stagione evitando che deperiscano in pochi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giorni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55" y="1900492"/>
            <a:ext cx="3801312" cy="441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3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85900" y="1700808"/>
            <a:ext cx="943304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Prima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essere sottoposti a qualsiasi trattamento di conservazione, i vegetali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vengono:</a:t>
            </a: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Puliti e selezionati</a:t>
            </a: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Privati meccanicamente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delle parti non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edibili</a:t>
            </a: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Sbucciati</a:t>
            </a: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Frazionati o triturati</a:t>
            </a:r>
          </a:p>
        </p:txBody>
      </p:sp>
      <p:pic>
        <p:nvPicPr>
          <p:cNvPr id="25602" name="Picture 2" descr="http://www.soluzionidicasa.com/wp-content/uploads/2014/06/Come-surgelare-i-cibi-nel-modo-corret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73" y="2989315"/>
            <a:ext cx="4282988" cy="2812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97016" y="-9453"/>
            <a:ext cx="94724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Tecniche di conservazione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dei prodotti ortofrutticoli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8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4222204" y="1881384"/>
            <a:ext cx="708270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tecniche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comunemente usate ricorrono alla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sottrazione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o all’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aggiunta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calore</a:t>
            </a: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primo gruppo appartiene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refrigerazione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che, nel caso dei prodotti vegetali, applica una temperatura di circa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8 °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97016" y="-9453"/>
            <a:ext cx="94724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Tecniche di conservazione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dei prodotti ortofrutticoli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98" y="1622977"/>
            <a:ext cx="3258434" cy="489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5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4366220" y="2469510"/>
            <a:ext cx="65527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refrigerazione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uno dei metodi più utilizzati per la conservazione degli ortaggi e della frutta a livello industriale 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casalingo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97016" y="-9453"/>
            <a:ext cx="94724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Tecniche di conservazione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dei prodotti ortofrutticoli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24" y="2469510"/>
            <a:ext cx="3888432" cy="275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36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4150196" y="1701130"/>
            <a:ext cx="7272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refrigerazione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deve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essere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condotta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con scrupolo per evitare fenomeni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contaminazione crociata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che i prodotti ortofrutticoli potrebbero causare venendo a contatto con altri alimenti conservati nella stessa cella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frigorifera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24" y="2469510"/>
            <a:ext cx="3888432" cy="275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97016" y="-9453"/>
            <a:ext cx="94724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Tecniche di conservazione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dei prodotti ortofrutticoli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01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1323"/>
            <a:ext cx="5302324" cy="664824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7311025" y="2204864"/>
            <a:ext cx="4104009" cy="2428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it-IT" sz="44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</a:t>
            </a: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pag</a:t>
            </a:r>
            <a:r>
              <a:rPr lang="it-IT" sz="44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175 </a:t>
            </a: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</a:t>
            </a: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pag</a:t>
            </a:r>
            <a:r>
              <a:rPr lang="it-IT" sz="44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192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512491" y="332656"/>
            <a:ext cx="6226383" cy="952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Pagine sul libro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Immagine 10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9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11821" y="1628800"/>
            <a:ext cx="94330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Congelamento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surgelazione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trovano applicazione soprattutto nella conservazione degli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ortaggi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97016" y="-9453"/>
            <a:ext cx="94724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Tecniche di conservazione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dei prodotti ortofrutticoli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260" y="3442170"/>
            <a:ext cx="3106143" cy="303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3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11821" y="1628800"/>
            <a:ext cx="94330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principali tecniche basate sull’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aggiunta di calore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sono: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Pastorizzazione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Sterilizzazione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Essiccamento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Liofilizzazione</a:t>
            </a:r>
          </a:p>
          <a:p>
            <a:pPr algn="just"/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697016" y="-9453"/>
            <a:ext cx="94724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Tecniche di conservazione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dei prodotti ortofrutticoli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580" y="2989782"/>
            <a:ext cx="3199729" cy="327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4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2705124" y="1596357"/>
            <a:ext cx="87178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Le tecniche che prevedono l’impiego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conservanti naturali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come 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olio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aceto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sale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lo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zucchero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alcol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utilizzate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singolarmente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 associazione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tra loro, affiancano ancora oggi i conservanti chimici sintetici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nell’industria conserviera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dedicata alla trasformazione e conservazione dei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prodotti ortofrutticoli 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697016" y="-9453"/>
            <a:ext cx="94724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Tecniche di conservazione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dei prodotti ortofrutticoli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99" y="2102104"/>
            <a:ext cx="2915350" cy="40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4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12" y="188640"/>
            <a:ext cx="3896587" cy="117397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29916" y="1628800"/>
            <a:ext cx="9721080" cy="572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Rispondi alle seguenti domande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magine 13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562" y="2576512"/>
            <a:ext cx="2933700" cy="170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770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24621" y="260648"/>
            <a:ext cx="380745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rtaggi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57912"/>
            <a:ext cx="103691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denominazione “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ortaggi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” è attribuita genericamente a tutti 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vegetali coltivati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negli orti 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scopo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alimentare</a:t>
            </a:r>
          </a:p>
        </p:txBody>
      </p:sp>
      <p:pic>
        <p:nvPicPr>
          <p:cNvPr id="1026" name="Picture 2" descr="Risultati immagini per germogl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953" y="3459584"/>
            <a:ext cx="7566787" cy="3057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2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24621" y="260648"/>
            <a:ext cx="380745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rtaggi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57912"/>
            <a:ext cx="103691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In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realtà gli ortaggi sono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gruppo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molto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eterogeneo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di alimenti dei quali si utilizzano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parti diverse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ai fini alimentari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621" y="3360369"/>
            <a:ext cx="4360201" cy="2903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95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404031" y="260648"/>
            <a:ext cx="10100842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Classificazione degli ortaggi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608324" y="1900431"/>
            <a:ext cx="589654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sistema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classificazione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degli ortaggi più utilizzato è quello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commerciale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basato sul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criterio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della parte di pianta impiegata a scopo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alimentare</a:t>
            </a:r>
          </a:p>
          <a:p>
            <a:pPr algn="just"/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88" y="2495996"/>
            <a:ext cx="4360201" cy="2903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048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404031" y="260648"/>
            <a:ext cx="10100842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Classificazione degli ortaggi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595021"/>
            <a:ext cx="102971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Gli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ortaggi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appartengono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ai seguenti gruppi: 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marL="457200" indent="-4572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ortaggi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bulbo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(aglio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cipolla, scalogno,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porro)</a:t>
            </a:r>
          </a:p>
          <a:p>
            <a:pPr marL="457200" indent="-4572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ortaggi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frutto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(cetriolo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melanzana, peperone, pomodoro, zucca,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zucchino)</a:t>
            </a:r>
          </a:p>
          <a:p>
            <a:pPr marL="457200" indent="-4572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ortaggi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da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fiore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(broccolo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carciofo, cavolfiore, cima di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rapa)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4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404031" y="260648"/>
            <a:ext cx="10100842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Classificazione degli ortaggi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595021"/>
            <a:ext cx="10297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Gli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ortaggi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appartengono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ai seguenti gruppi: 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marL="457200" indent="-4572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ortaggi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foglia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(bietola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cavoli,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cicorie, crescione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erbe di campo, indivia, lattughe, rucola, scarola,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spinacio)</a:t>
            </a:r>
          </a:p>
          <a:p>
            <a:pPr marL="457200" indent="-4572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ortaggi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fusto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(asparago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cardo, finocchio,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sedano)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7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404031" y="260648"/>
            <a:ext cx="10100842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Classificazione degli ortaggi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595021"/>
            <a:ext cx="102971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Gli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ortaggi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appartengono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ai seguenti gruppi: 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marL="457200" indent="-4572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ortaggi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radice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(carota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barbabietola, rapa,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ravanello) </a:t>
            </a:r>
          </a:p>
          <a:p>
            <a:pPr marL="457200" indent="-4572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ortaggi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tubero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(manioca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patata,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topinambur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tapioca)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5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51384" y="0"/>
            <a:ext cx="799930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Storia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 diffusione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prodotti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ortofrutticoli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662364" y="2924944"/>
            <a:ext cx="56120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Frutta </a:t>
            </a:r>
            <a:r>
              <a:rPr lang="it-IT" sz="2800" b="1" dirty="0">
                <a:latin typeface="Verdana" panose="020B0604030504040204" pitchFamily="34" charset="0"/>
                <a:cs typeface="MV Boli" panose="02000500030200090000" pitchFamily="2" charset="0"/>
              </a:rPr>
              <a:t>e ortaggi, insieme a cereali e legumi, rappresentano la </a:t>
            </a:r>
            <a:r>
              <a:rPr lang="it-IT" sz="2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base</a:t>
            </a:r>
            <a:r>
              <a:rPr lang="it-IT" sz="2800" b="1" dirty="0">
                <a:latin typeface="Verdana" panose="020B0604030504040204" pitchFamily="34" charset="0"/>
                <a:cs typeface="MV Boli" panose="02000500030200090000" pitchFamily="2" charset="0"/>
              </a:rPr>
              <a:t> della </a:t>
            </a:r>
            <a:r>
              <a:rPr lang="it-IT" sz="2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dieta </a:t>
            </a:r>
            <a:r>
              <a:rPr lang="it-IT" sz="2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mediterranea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80" y="2060848"/>
            <a:ext cx="4829065" cy="3588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9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709451" y="418940"/>
            <a:ext cx="1100974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nutritivo degli ortaggi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785721" y="1710120"/>
            <a:ext cx="77678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Gli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ortaggi contengono in media un’elevata quantità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acqua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(dall’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80%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96%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), un basso contenuto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proteine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1-3%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costituite in gran parte da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amminoacidi liberi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ed enzimi) e un bassissimo contenuto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lipidi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(mediamente pari ad appena lo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0,5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%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)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60" y="1988841"/>
            <a:ext cx="3346735" cy="44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0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85900" y="2905897"/>
            <a:ext cx="64087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si fa eccezione per gli ortaggi da tubero, anche 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glucidi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sono presenti in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scarsissima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quantità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709451" y="418940"/>
            <a:ext cx="1100974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nutritivo degli ortaggi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660" y="1925676"/>
            <a:ext cx="3067478" cy="40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0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4150196" y="1831223"/>
            <a:ext cx="727280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Queste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caratteristiche chimiche spiegano il motivo per cui gli ortaggi apportano mediamente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poche calorie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; infatti, il loro principale ruolo nutrizionale non è quello di fornire energia, ma quello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proteggere la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salute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5122" name="Picture 2" descr="https://geomercato.files.wordpress.com/2015/01/cavoloromanesc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300" y="1605803"/>
            <a:ext cx="4645752" cy="394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709451" y="418940"/>
            <a:ext cx="1100974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nutritivo degli ortaggi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85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87" y="2518817"/>
            <a:ext cx="4846340" cy="425322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5201791" y="2257912"/>
            <a:ext cx="64087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Gli ortaggi sono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alimenti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regolatori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grazie all’elevato contenuto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fibra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minerali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(come potassio, calcio, ferro e zinco) 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vitamine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709451" y="418940"/>
            <a:ext cx="1100974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nutritivo degli ortaggi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35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85900" y="2859731"/>
            <a:ext cx="58326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contenuto in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fibra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è variabile dall’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1%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al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5%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709451" y="418940"/>
            <a:ext cx="1100974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nutritivo degli ortaggi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32220">
            <a:off x="7154249" y="2781028"/>
            <a:ext cx="4782422" cy="267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9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3514305" y="1997071"/>
            <a:ext cx="806276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fibra migliora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funzionalità intestinale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assicura agli ortaggi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potere disintossicante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(poiché limita il tempo di permanenza delle sostanze tossiche nell’intestino) e aumenta la sensazione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sazietà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709451" y="418940"/>
            <a:ext cx="1100974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nutritivo degli ortaggi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32220">
            <a:off x="-296829" y="2899236"/>
            <a:ext cx="4782422" cy="267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7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57908" y="1772816"/>
            <a:ext cx="98650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Gli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ortaggi contengono numerosi composti organici (carotenoidi, acidi organici, polifenoli) chiamati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fitocomposti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(dall’inglese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phytochemicals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709451" y="418940"/>
            <a:ext cx="1100974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nutritivo degli ortaggi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380" y="3649226"/>
            <a:ext cx="5479602" cy="27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4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3574132" y="1541597"/>
            <a:ext cx="783430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 </a:t>
            </a:r>
            <a:r>
              <a:rPr lang="it-IT" sz="3200" b="1" dirty="0" err="1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fitocomposti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non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apportano calorie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ma proteggono l’organismo con diversi meccanismi che vanno dall’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azione antiossidante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nei confronti dei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radicali liberi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alla capacità di privilegiare lo sviluppo di una flora batterica intestinale favorevole alla salute dell’organismo ospite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709451" y="418940"/>
            <a:ext cx="1100974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nutritivo degli ortaggi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4" y="1971702"/>
            <a:ext cx="3346735" cy="44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4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5312371" y="2167234"/>
            <a:ext cx="62646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Gli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antiossidanti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sono sostanze in grado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neutralizzare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radicali liberi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molecole altamente reattive e dannose, e proteggere l’organismo dalla loro azione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negativa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709451" y="418940"/>
            <a:ext cx="1100974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nutritivo degli ortaggi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1026" name="Picture 2" descr="What Are Free Radicals &amp; Are They Really That Bad ? - Z Liv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2595084"/>
            <a:ext cx="4708671" cy="2649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08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5302324" y="1903996"/>
            <a:ext cx="627474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L’azione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negativa dei radicali liberi accelera i processi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invecchiamento cellulare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deprime il sistema immunitario e favorisce l’insorgenza di numerose malattie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forme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tumorali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709451" y="418940"/>
            <a:ext cx="1100974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nutritivo degli ortaggi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13" name="Picture 2" descr="What Are Free Radicals &amp; Are They Really That Bad ? - Z Liv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2595084"/>
            <a:ext cx="4708671" cy="2649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49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41" y="2132856"/>
            <a:ext cx="4177464" cy="357874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18494" y="0"/>
            <a:ext cx="74719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 filiera dei prodotti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ortofrutticoli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525119" y="2127716"/>
            <a:ext cx="70567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Gli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ortaggi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piante da frutto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sono coltivate in quasi tutti i Paesi della Terra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sebbene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la loro produzione non sia elevata in paragone a quella dei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cereali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51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57908" y="1541597"/>
            <a:ext cx="98505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proprietà anticancerogene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molti alimenti sono legate proprio al loro prezioso contenuto in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antiossidanti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709451" y="418940"/>
            <a:ext cx="1100974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nutritivo degli ortaggi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845" y="3111257"/>
            <a:ext cx="5144658" cy="347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1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57908" y="1541597"/>
            <a:ext cx="98505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Tra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le sostanze presenti con proprietà antiossidanti ricordiamo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Vitamina 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Vitamina C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carotenoidi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polifenoli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antocianine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709451" y="418940"/>
            <a:ext cx="1100974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nutritivo degli ortaggi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156" y="3429000"/>
            <a:ext cx="5256584" cy="30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6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701924" y="0"/>
            <a:ext cx="92756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effetti della cottura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sui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prodotti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ortofrutticoli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374332" y="2772742"/>
            <a:ext cx="617929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processi di cottura comportano effetti sia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positivi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sia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negativi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sulle caratteristiche sensoriali e sui valori nutrizionali degli alimenti di origine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vegetale</a:t>
            </a:r>
          </a:p>
        </p:txBody>
      </p:sp>
      <p:pic>
        <p:nvPicPr>
          <p:cNvPr id="10242" name="Picture 2" descr="http://www.latagliatellaccompagnata.it/var/cms/files/metodi-di-cottura-delle-verd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4" y="2060848"/>
            <a:ext cx="4333875" cy="358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6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-99462" y="0"/>
            <a:ext cx="127477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effetti della cottura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sui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prodotti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ortofrutticoli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809107"/>
            <a:ext cx="640871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principali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aspetti positivi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consistono nell’aumento della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digeribilità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carboidrati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protidi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lipidi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nella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riduzione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dei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residui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agrofarmaci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nell’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inattivazione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di alcuni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fattori </a:t>
            </a:r>
            <a:r>
              <a:rPr lang="it-IT" sz="3200" b="1" dirty="0" err="1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antinutrizionali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11266" name="Picture 2" descr="http://www.vaporiera.eu/wp-content/uploads/accessori-per-la-cottura-a-vapo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620" y="2132856"/>
            <a:ext cx="3905049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3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-99462" y="0"/>
            <a:ext cx="127477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effetti della cottura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sui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prodotti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ortofrutticoli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782044" y="1569660"/>
            <a:ext cx="85689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principali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aspetti negativi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comuni a quasi tutti i metodi di cottura comunemente utilizzati in cucina, consistono nell’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inattivazione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vitamine sensibili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calore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(come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vitamina C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e nella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dispersione nell’acqua di cottura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sali minerali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fitocomposti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con conseguente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diminuzione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salutistico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 piatto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preparato</a:t>
            </a:r>
          </a:p>
        </p:txBody>
      </p:sp>
      <p:pic>
        <p:nvPicPr>
          <p:cNvPr id="12290" name="Picture 2" descr="Risultati immagini per minerali vitam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2852936"/>
            <a:ext cx="2444842" cy="2444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1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-170284" y="-50599"/>
            <a:ext cx="127477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effetti della cottura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sui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prodotti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ortofrutticoli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71309" y="1594057"/>
            <a:ext cx="95770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Sono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preferibili le tecniche in grado di minimizzare questi effetti, e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cottura al vapore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rappresenta il metodo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ottimale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220" y="3163717"/>
            <a:ext cx="4669801" cy="3323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451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-99462" y="0"/>
            <a:ext cx="127477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effetti della cottura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sui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prodotti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ortofrutticoli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700808"/>
            <a:ext cx="95770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errore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da evitare nella cottura in acqua consiste nel mettere le verdure in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acqua abbondante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fredda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068" y="3481954"/>
            <a:ext cx="6928725" cy="311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1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-99462" y="0"/>
            <a:ext cx="127477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effetti della cottura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sui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prodotti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ortofrutticoli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700808"/>
            <a:ext cx="95770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Viceversa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acqua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deve essere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poca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per non disperdere micronutrienti e 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vegetali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vanno aggiunti quando questa raggiunge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l’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ebollizione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841" y="3894059"/>
            <a:ext cx="5075180" cy="254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2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magine 13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48" y="95530"/>
            <a:ext cx="11593543" cy="61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9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12" y="188640"/>
            <a:ext cx="3896587" cy="117397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29916" y="1628800"/>
            <a:ext cx="9721080" cy="572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Rispondi alle seguenti domande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magine 13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230" y="2423255"/>
            <a:ext cx="2876550" cy="3952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19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41" y="2132856"/>
            <a:ext cx="4177464" cy="357874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82044" y="0"/>
            <a:ext cx="74719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 filiera dei prodotti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ortofrutticoli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389181" y="2348880"/>
            <a:ext cx="70567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Frutta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verdura sono utilizzate nell’alimentazione umana come fonti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vitamine</a:t>
            </a:r>
          </a:p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sali minerali</a:t>
            </a:r>
          </a:p>
        </p:txBody>
      </p:sp>
    </p:spTree>
    <p:extLst>
      <p:ext uri="{BB962C8B-B14F-4D97-AF65-F5344CB8AC3E}">
        <p14:creationId xmlns:p14="http://schemas.microsoft.com/office/powerpoint/2010/main" val="327233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725624" y="260648"/>
            <a:ext cx="700544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ortaggi da bulbo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29916" y="1596357"/>
            <a:ext cx="95770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principali ortaggi da bulbo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trovano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spazio come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fondi aromatici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per molte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cotture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vengono conservati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sott’olio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sottaceto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in numerose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conserve tipiche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regionali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285" y="4579178"/>
            <a:ext cx="1811890" cy="152259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380" y="4736861"/>
            <a:ext cx="2386083" cy="130314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614920" y="3657613"/>
            <a:ext cx="3479819" cy="215849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4082" y="4389577"/>
            <a:ext cx="2544291" cy="176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725624" y="260648"/>
            <a:ext cx="700544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ortaggi da bulbo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29916" y="1596357"/>
            <a:ext cx="95770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Non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mancano esempi di utilizzo come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ingrediente di base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un piatto come nel caso della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bagna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càuda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preparazione tipica piemontese a base di aglio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285" y="4579178"/>
            <a:ext cx="1811890" cy="152259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380" y="4736861"/>
            <a:ext cx="2386083" cy="130314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614920" y="3657613"/>
            <a:ext cx="3479819" cy="215849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4082" y="4389577"/>
            <a:ext cx="2544291" cy="176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3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965018" y="260648"/>
            <a:ext cx="252665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Cipolla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324251" y="2463258"/>
            <a:ext cx="72728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parte commestibile della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cipolla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bulbo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del quale si consumano 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squame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(o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tuniche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48" y="2150173"/>
            <a:ext cx="3400900" cy="28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0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965018" y="260648"/>
            <a:ext cx="252665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Cipolla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438228" y="1625992"/>
            <a:ext cx="72728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Sul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mercato sono disponibili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numerose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varietà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differenti per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durata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ciclo biologico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precoci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medie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tardive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forma del bulbo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colore delle tuniche esterne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bianche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rosse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gialle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viola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brune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64" y="2649534"/>
            <a:ext cx="3905795" cy="262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5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965018" y="260648"/>
            <a:ext cx="252665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Cipolla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29916" y="1628800"/>
            <a:ext cx="96490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cipolla ha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basso apporto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calorico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ricca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vitamine idrosolubili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sali minerali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ed è nota per le sue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proprietà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diuretiche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960" y="4359475"/>
            <a:ext cx="4236984" cy="224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8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965018" y="260648"/>
            <a:ext cx="252665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Cipolla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510236" y="1844824"/>
            <a:ext cx="67687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cipolla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contiene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numerosi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flavonoidi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tra cui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quercetina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sostanza studiata per i suoi presunti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effetti anticancerogeni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64" y="2592293"/>
            <a:ext cx="3905795" cy="262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965018" y="260648"/>
            <a:ext cx="252665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Cipolla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341461" y="1607183"/>
            <a:ext cx="8136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tipicità locali certificate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sono tre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IGP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: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Cipolla bianca di Margherita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Puglia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),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Cipolla rossa di Tropea Calabria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Calabria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e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Cipollotto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Nocerino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Campania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</a:t>
            </a:r>
          </a:p>
        </p:txBody>
      </p:sp>
      <p:pic>
        <p:nvPicPr>
          <p:cNvPr id="19458" name="Picture 2" descr="Risultati immagini per cipolla trop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1827168"/>
            <a:ext cx="2929939" cy="4087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724" y="136503"/>
            <a:ext cx="1878086" cy="1268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858" y="4568071"/>
            <a:ext cx="2010110" cy="201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8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259972" y="260648"/>
            <a:ext cx="193674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Aglio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75817" y="1628800"/>
            <a:ext cx="101632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Dell’aglio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si utilizza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bulbo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capo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testa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racchiuso da una decina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foglie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tuniche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contenenti da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6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14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bulbilli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(spicchi)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204" y="3709583"/>
            <a:ext cx="4248472" cy="23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5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259972" y="260648"/>
            <a:ext cx="193674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Aglio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440163" y="2220871"/>
            <a:ext cx="81369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Dopo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la raccolta, tali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bulbi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sono lasciati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essiccare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al sole e poi conservati in luoghi asciutti e aerati, così da rendere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disponibile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l’aglio praticamente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tutto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l’anno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2132856"/>
            <a:ext cx="3410426" cy="40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4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259972" y="260648"/>
            <a:ext cx="193674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Aglio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75817" y="1628800"/>
            <a:ext cx="95050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consumato crudo, l’aglio manifesta attività benefiche sull’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apparato cardiovascolare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(è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ipotensivo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) ed effetto antibatterico e antielmintico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Immagine 11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164" y="4001595"/>
            <a:ext cx="4248472" cy="23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9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718494" y="0"/>
            <a:ext cx="74719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 filiera dei prodotti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ortofrutticoli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29916" y="1600945"/>
            <a:ext cx="96490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Alla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filiera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dei prodotti ortofrutticoli appartengono tutti 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soggetti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che intervengono nel flusso dalla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produzione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al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consumo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554" y="4081043"/>
            <a:ext cx="10395919" cy="1810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259972" y="260648"/>
            <a:ext cx="193674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Aglio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75816" y="1556792"/>
            <a:ext cx="100191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L’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odore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dell’aglio è dovuto 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composti organici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zolfo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(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allina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allicina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disolfuro di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diallile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), concentrati soprattutto nel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germoglio verde interno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utili nella prevenzione di diverse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patologie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235" y="4228110"/>
            <a:ext cx="5228222" cy="2253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4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259972" y="260648"/>
            <a:ext cx="193674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Aglio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103691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bulbo dell’aglio deve avere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forma compatta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essere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sodo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non presentare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ammaccature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muffe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fenomeni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germogliazione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220" y="4237159"/>
            <a:ext cx="4287972" cy="228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259972" y="260648"/>
            <a:ext cx="193674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Aglio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990787" y="2097030"/>
            <a:ext cx="75608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tipicità locali certificate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sono due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DOP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: 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Aglio di Voghiera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Emilia-Romagna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e 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Aglio bianco Polesano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Veneto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</a:t>
            </a:r>
          </a:p>
        </p:txBody>
      </p:sp>
      <p:pic>
        <p:nvPicPr>
          <p:cNvPr id="22530" name="Picture 2" descr="Risultati immagini per aglio voghi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36" y="2060848"/>
            <a:ext cx="2857500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700" y="179524"/>
            <a:ext cx="1878086" cy="1268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618" y="4481074"/>
            <a:ext cx="1971294" cy="19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5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181423" y="260648"/>
            <a:ext cx="209384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Porro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502124" y="1700808"/>
            <a:ext cx="80684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Bulbo dalla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forma cilindrica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che viene consumato sia crudo sia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cotto</a:t>
            </a:r>
          </a:p>
          <a:p>
            <a:pPr algn="just"/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Presenta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lunghe foglie larghe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piatte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avvolte le une sulle altre;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parte edule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quella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basale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di consistenza tenera, di colore bianco e lunghezza variabile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951268" y="2222361"/>
            <a:ext cx="5251419" cy="325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0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181423" y="260648"/>
            <a:ext cx="209384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Porro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443517" y="2220871"/>
            <a:ext cx="77048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porro deve presentarsi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consistente al tatto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di colore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verde brillante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sulla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parte superiore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bianco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su quella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inferiore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3" y="1266401"/>
            <a:ext cx="3255546" cy="5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7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181423" y="260648"/>
            <a:ext cx="209384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Porro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443517" y="2088088"/>
            <a:ext cx="77048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Contiene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del gruppo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K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Fe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</a:t>
            </a:r>
          </a:p>
          <a:p>
            <a:pPr algn="just"/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Come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aglio e cipolla, è ricco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sostanze solforate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ad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azione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antinfiammatoria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favorisce la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diuresi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3" y="1266401"/>
            <a:ext cx="3255546" cy="5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1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566672" y="260648"/>
            <a:ext cx="332334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Scalogno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97210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scalogno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ha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aspetto affusolato e colore ramato; ha dimensioni e sapore intermedi rispetto a quelli di aglio e cipolla e ciò lo rende molto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versatile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 livello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gastronomico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345" y="3720231"/>
            <a:ext cx="3877216" cy="26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2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566672" y="260648"/>
            <a:ext cx="332334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Scalogno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97210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Ricco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flavonoidi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minerali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come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Zn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gli vengono attribuite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proprietà diuretiche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depurative</a:t>
            </a: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Va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conservato in un ambiente fresco, asciutto e ben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ventilato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156" y="4303031"/>
            <a:ext cx="4336159" cy="217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566672" y="260648"/>
            <a:ext cx="332334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Scalogno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447924" y="1652381"/>
            <a:ext cx="93351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Una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tipicità locale certificata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la rinomata cultivar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Scalogno di Romagna IGP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Emilia-Romagna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), in cui i bulbi presentano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colore bianco-violaceo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sono avvolti in una pellicola esterna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colore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ramato-rossastro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23554" name="Picture 2" descr="Risultati immagini per scalogno romag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2" y="1652381"/>
            <a:ext cx="2088232" cy="4925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716" y="54673"/>
            <a:ext cx="1878086" cy="1268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3070" y="4719029"/>
            <a:ext cx="1787630" cy="178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12" y="188640"/>
            <a:ext cx="3896587" cy="117397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29916" y="1628800"/>
            <a:ext cx="9721080" cy="572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Rispondi alle seguenti domande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magine 13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858" y="2230678"/>
            <a:ext cx="2810509" cy="4367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424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2422004" y="1578650"/>
            <a:ext cx="892899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Tali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soggetti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sono identificabili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nei seguenti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gruppi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: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produttori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(singoli o associati in cooperative o altre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organizzazioni)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gruppi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acquisto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mercati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ortofrutticoli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ingrosso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alla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produzione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dettaglianti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18494" y="0"/>
            <a:ext cx="74719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 filiera dei prodotti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ortofrutticoli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12" name="Picture 2" descr="http://www.health.harvard.edu/media/content/images/Healthy-eating-vegetables-fruitFoodFork_N1511_ts160121002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2" y="3262290"/>
            <a:ext cx="2242135" cy="333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98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593376" y="260648"/>
            <a:ext cx="7269939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ortaggi da frutto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99301" y="1478373"/>
            <a:ext cx="964907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Ampiamente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utilizzati in cucina sia nella preparazione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piatti crudi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serviti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freddi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come le insalate a base di cetrioli e i contorni a base di zucchine, sia come ingredienti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piatti tipici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della nostra tradizione culinaria: pizza al pomodoro, parmigiana di melanzane, tortelli alla zucca, caponata, </a:t>
            </a:r>
            <a:r>
              <a:rPr lang="it-IT" sz="3200" b="1" dirty="0" err="1" smtClean="0">
                <a:latin typeface="Verdana" panose="020B0604030504040204" pitchFamily="34" charset="0"/>
                <a:cs typeface="MV Boli" panose="02000500030200090000" pitchFamily="2" charset="0"/>
              </a:rPr>
              <a:t>ecc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84" y="4941527"/>
            <a:ext cx="2800583" cy="159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593376" y="260648"/>
            <a:ext cx="7269939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ortaggi da frutto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596357"/>
            <a:ext cx="96490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Sono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numerosi anche gli utilizzi per la produzione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conserve tipiche artigianali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piatti pronti surgelati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180" y="3476816"/>
            <a:ext cx="4608512" cy="282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3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294160" y="260648"/>
            <a:ext cx="386836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Melanzana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750666"/>
            <a:ext cx="96490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È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il frutto tipicamente estivo dell’omonima pianta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appartenente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alla famiglia delle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Solanacee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942" y="3683820"/>
            <a:ext cx="4372585" cy="24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8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294160" y="260648"/>
            <a:ext cx="386836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Melanzana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591565"/>
            <a:ext cx="96490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È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una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bacca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dimensioni medio-grandi e forma rotonda, ovoidale o allungata e ricurva, con buccia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lucida,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liscia o leggermente settata,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colorazione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variabile: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Nero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Viola intenso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Viola malva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Bianco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Variegato 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574" y="3993061"/>
            <a:ext cx="4372585" cy="24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6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294160" y="260648"/>
            <a:ext cx="386836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Melanzana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510236" y="1917113"/>
            <a:ext cx="69847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melanzana è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commestibile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solo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previa cottura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necessaria per eliminare il gusto sgradevole e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tossicità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della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solanina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72" y="2492896"/>
            <a:ext cx="4131150" cy="341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6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294160" y="260648"/>
            <a:ext cx="386836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Melanzana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014292" y="1917113"/>
            <a:ext cx="64807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polpa carnosa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di colore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bianco-verdastro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ha la proprietà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assorbire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molto bene 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grassi alimentari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consentendo la preparazione di piatti molto ricchi 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saporiti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21" y="3212976"/>
            <a:ext cx="4372585" cy="24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6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294160" y="260648"/>
            <a:ext cx="386836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Melanzana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654252" y="1642524"/>
            <a:ext cx="69127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momento dell’acquisto la buccia deve essere liscia, lucida e tesa;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picciolo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deve essere ancora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attaccato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di colore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verde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72" y="2492896"/>
            <a:ext cx="4131150" cy="341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4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294160" y="260648"/>
            <a:ext cx="386836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Melanzana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545157"/>
            <a:ext cx="98650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semi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contenuti nella polpa, sono tanto più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numerosi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quanto più il frutto è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maturo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26" name="Picture 2" descr="Conservare i se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742" y="2862403"/>
            <a:ext cx="5074741" cy="3372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35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294160" y="260648"/>
            <a:ext cx="386836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Melanzana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294160" y="2201417"/>
            <a:ext cx="69847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melanzana ha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apporta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poche calorie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favorisce la diuresi 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Contiene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fibra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alimentare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del gruppo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vitamina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K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e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Na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5" name="Picture 2" descr="Risultati immagini per minerali vitam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1988840"/>
            <a:ext cx="3494881" cy="3494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7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294160" y="260648"/>
            <a:ext cx="386836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Melanzana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03665" y="1559966"/>
            <a:ext cx="105131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È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prodotta principalmente in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Sicilia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in quasi tutte le altre regioni del Sud Italia; una tipicità locale certificata è la cultivar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Melanzana rossa di Rotonda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Basilicata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DOP</a:t>
            </a:r>
          </a:p>
        </p:txBody>
      </p:sp>
      <p:pic>
        <p:nvPicPr>
          <p:cNvPr id="27650" name="Picture 2" descr="Risultati immagini per melanzana ros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837" y="3771200"/>
            <a:ext cx="3047619" cy="2528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660691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700" y="111123"/>
            <a:ext cx="1878086" cy="1268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9738" y="4047362"/>
            <a:ext cx="1971294" cy="19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_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4CF6724-7CFE-4880-9842-33FC89E5B2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TS102804846</Template>
  <TotalTime>0</TotalTime>
  <Words>15432</Words>
  <Application>Microsoft Office PowerPoint</Application>
  <PresentationFormat>Personalizzato</PresentationFormat>
  <Paragraphs>1467</Paragraphs>
  <Slides>247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247</vt:i4>
      </vt:variant>
    </vt:vector>
  </HeadingPairs>
  <TitlesOfParts>
    <vt:vector size="256" baseType="lpstr">
      <vt:lpstr>Arial</vt:lpstr>
      <vt:lpstr>Calibri</vt:lpstr>
      <vt:lpstr>Consolas</vt:lpstr>
      <vt:lpstr>Corbel</vt:lpstr>
      <vt:lpstr>MV Boli</vt:lpstr>
      <vt:lpstr>Times New Roman</vt:lpstr>
      <vt:lpstr>Verdana</vt:lpstr>
      <vt:lpstr>Wingdings</vt:lpstr>
      <vt:lpstr>Chalkboard_16x9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Presentazione standard di PowerPoint</vt:lpstr>
      <vt:lpstr>Presentazione standard di PowerPoint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Presentazione standard di PowerPoint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Presentazione standard di PowerPoint</vt:lpstr>
      <vt:lpstr>Presentazione standard di PowerPoint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Presentazione standard di PowerPoint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Presentazione standard di PowerPoint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Presentazione standard di PowerPoint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Presentazione standard di PowerPoint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2013-11-25T12:07:42Z</dcterms:created>
  <dcterms:modified xsi:type="dcterms:W3CDTF">2020-05-17T20:08:14Z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TC028048469991</vt:lpwstr>
  </property>
</Properties>
</file>