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54"/>
  </p:notesMasterIdLst>
  <p:handoutMasterIdLst>
    <p:handoutMasterId r:id="rId55"/>
  </p:handoutMasterIdLst>
  <p:sldIdLst>
    <p:sldId id="634" r:id="rId3"/>
    <p:sldId id="635" r:id="rId4"/>
    <p:sldId id="636" r:id="rId5"/>
    <p:sldId id="637" r:id="rId6"/>
    <p:sldId id="615" r:id="rId7"/>
    <p:sldId id="639" r:id="rId8"/>
    <p:sldId id="616" r:id="rId9"/>
    <p:sldId id="617" r:id="rId10"/>
    <p:sldId id="618" r:id="rId11"/>
    <p:sldId id="640" r:id="rId12"/>
    <p:sldId id="646" r:id="rId13"/>
    <p:sldId id="645" r:id="rId14"/>
    <p:sldId id="619" r:id="rId15"/>
    <p:sldId id="620" r:id="rId16"/>
    <p:sldId id="643" r:id="rId17"/>
    <p:sldId id="644" r:id="rId18"/>
    <p:sldId id="621" r:id="rId19"/>
    <p:sldId id="642" r:id="rId20"/>
    <p:sldId id="641" r:id="rId21"/>
    <p:sldId id="622" r:id="rId22"/>
    <p:sldId id="623" r:id="rId23"/>
    <p:sldId id="624" r:id="rId24"/>
    <p:sldId id="625" r:id="rId25"/>
    <p:sldId id="626" r:id="rId26"/>
    <p:sldId id="627" r:id="rId27"/>
    <p:sldId id="628" r:id="rId28"/>
    <p:sldId id="648" r:id="rId29"/>
    <p:sldId id="629" r:id="rId30"/>
    <p:sldId id="649" r:id="rId31"/>
    <p:sldId id="630" r:id="rId32"/>
    <p:sldId id="647" r:id="rId33"/>
    <p:sldId id="631" r:id="rId34"/>
    <p:sldId id="638" r:id="rId35"/>
    <p:sldId id="653" r:id="rId36"/>
    <p:sldId id="652" r:id="rId37"/>
    <p:sldId id="547" r:id="rId38"/>
    <p:sldId id="549" r:id="rId39"/>
    <p:sldId id="651" r:id="rId40"/>
    <p:sldId id="556" r:id="rId41"/>
    <p:sldId id="611" r:id="rId42"/>
    <p:sldId id="610" r:id="rId43"/>
    <p:sldId id="609" r:id="rId44"/>
    <p:sldId id="557" r:id="rId45"/>
    <p:sldId id="558" r:id="rId46"/>
    <p:sldId id="612" r:id="rId47"/>
    <p:sldId id="613" r:id="rId48"/>
    <p:sldId id="614" r:id="rId49"/>
    <p:sldId id="548" r:id="rId50"/>
    <p:sldId id="650" r:id="rId51"/>
    <p:sldId id="632" r:id="rId52"/>
    <p:sldId id="633" r:id="rId53"/>
  </p:sldIdLst>
  <p:sldSz cx="12188825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963"/>
    <a:srgbClr val="26477C"/>
    <a:srgbClr val="1E3760"/>
    <a:srgbClr val="244272"/>
    <a:srgbClr val="294A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>
      <p:cViewPr varScale="1">
        <p:scale>
          <a:sx n="89" d="100"/>
          <a:sy n="89" d="100"/>
        </p:scale>
        <p:origin x="374" y="48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55" d="100"/>
          <a:sy n="55" d="100"/>
        </p:scale>
        <p:origin x="3072" y="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84AA43A-3F76-4A13-9CD6-36134EB429E3}" type="datetimeFigureOut">
              <a:rPr lang="it-IT"/>
              <a:t>08/06/2020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850423A-8BCE-448E-A97B-03A88B2B12C1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F674A4F-2B7A-4ECB-A400-260B2FFC03C1}" type="datetimeFigureOut">
              <a:rPr lang="it-IT"/>
              <a:t>08/06/2020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1F2A70B-78F2-4DCF-B53B-C990D2FAFB8A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38A2A-FF4B-1F4B-AD01-CC8E4989B7AE}" type="datetime1">
              <a:rPr lang="it-IT" smtClean="0"/>
              <a:t>08/06/2020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Scienza e cultura dell’alimentazione  Per la classe terza Luca La Fauci  Markes Rizzoli Education 2020 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458E-2A7C-6A49-873E-87D2BA906AC3}" type="datetime1">
              <a:rPr lang="it-IT" smtClean="0"/>
              <a:t>08/06/2020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Scienza e cultura dell’alimentazione  Per la classe terza Luca La Fauci  Markes Rizzoli Education 2020 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B89B-6DAB-2847-8D5C-8F2CE7FD35F7}" type="datetime1">
              <a:rPr lang="it-IT" smtClean="0"/>
              <a:t>08/06/2020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Scienza e cultura dell’alimentazione  Per la classe terza Luca La Fauci  Markes Rizzoli Education 2020 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5C1-8470-9940-9558-5255AAD1F9E9}" type="datetime1">
              <a:rPr lang="it-IT" smtClean="0"/>
              <a:t>08/06/2020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Scienza e cultura dell’alimentazione  Per la classe terza Luca La Fauci  Markes Rizzoli Education 2020 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B0AE-97F4-6143-A7E1-8C548D142F2B}" type="datetime1">
              <a:rPr lang="it-IT" smtClean="0"/>
              <a:t>08/06/2020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Scienza e cultura dell’alimentazione  Per la classe terza Luca La Fauci  Markes Rizzoli Education 2020 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FAFD-E881-5647-A635-0FD2F8B8843D}" type="datetime1">
              <a:rPr lang="it-IT" smtClean="0"/>
              <a:t>08/06/2020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Scienza e cultura dell’alimentazione  Per la classe terza Luca La Fauci  Markes Rizzoli Education 2020 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0A8EF-2965-9D48-B723-56507B90F693}" type="datetime1">
              <a:rPr lang="it-IT" smtClean="0"/>
              <a:t>08/06/2020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Scienza e cultura dell’alimentazione  Per la classe terza Luca La Fauci  Markes Rizzoli Education 2020 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8561-73C8-AB42-9E5D-12B498916812}" type="datetime1">
              <a:rPr lang="it-IT" smtClean="0"/>
              <a:t>08/06/2020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Scienza e cultura dell’alimentazione  Per la classe terza Luca La Fauci  Markes Rizzoli Education 2020 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DF76-562E-1E4A-BBD3-07ADA756D188}" type="datetime1">
              <a:rPr lang="it-IT" smtClean="0"/>
              <a:t>08/06/2020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Scienza e cultura dell’alimentazione  Per la classe terza Luca La Fauci  Markes Rizzoli Education 2020 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04F4C-047B-F74C-9A98-477FA53C1A0A}" type="datetime1">
              <a:rPr lang="it-IT" smtClean="0"/>
              <a:t>08/06/2020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Scienza e cultura dell’alimentazione  Per la classe terza Luca La Fauci  Markes Rizzoli Education 2020 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47548-0392-BE41-98A5-D0F4DD69D2EA}" type="datetime1">
              <a:rPr lang="it-IT" smtClean="0"/>
              <a:t>08/06/2020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Scienza e cultura dell’alimentazione  Per la classe terza Luca La Fauci  Markes Rizzoli Education 2020 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ttangolo 2"/>
          <p:cNvSpPr>
            <a:spLocks noChangeArrowheads="1"/>
          </p:cNvSpPr>
          <p:nvPr/>
        </p:nvSpPr>
        <p:spPr bwMode="auto">
          <a:xfrm>
            <a:off x="2638028" y="95158"/>
            <a:ext cx="9073008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6000" b="1" dirty="0">
                <a:latin typeface="Verdana" panose="020B0604030504040204" pitchFamily="34" charset="0"/>
                <a:ea typeface="Times New Roman" panose="02020603050405020304" pitchFamily="18" charset="0"/>
                <a:cs typeface="MV Boli" panose="02000500030200090000" pitchFamily="2" charset="0"/>
              </a:rPr>
              <a:t> Prodotti dolciari e dolcificanti</a:t>
            </a: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99" y="-24199"/>
            <a:ext cx="2765431" cy="208504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244" y="2332704"/>
            <a:ext cx="4763873" cy="3993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Scienza e cultura dell’alimentazione  Per la classe terza Luca La Fauci  Markes Rizzoli Education 2020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17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61764" y="332656"/>
            <a:ext cx="121969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produzione 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88068" y="1556792"/>
            <a:ext cx="9906944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altri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ingredienti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facoltativi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deve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produrre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 fondente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sono: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Polvere 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cacao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Zucchero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Vaniglia 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08" y="2909144"/>
            <a:ext cx="3240360" cy="331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9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61764" y="332656"/>
            <a:ext cx="121969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produzione 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88068" y="1556792"/>
            <a:ext cx="9906944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altri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ingredienti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facoltativi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deve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produrre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 al latte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sono: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Polvere  di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cacao</a:t>
            </a:r>
          </a:p>
          <a:p>
            <a:pPr marL="457200" indent="-457200" algn="just">
              <a:lnSpc>
                <a:spcPct val="107000"/>
              </a:lnSpc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Zucchero</a:t>
            </a:r>
            <a:endParaRPr lang="it-IT" sz="32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Vaniglia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Latte 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latte in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polvere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731" y="2728246"/>
            <a:ext cx="3240360" cy="331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61764" y="332656"/>
            <a:ext cx="121969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produzione 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88068" y="1556792"/>
            <a:ext cx="9906944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altri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ingredienti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facoltativi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deve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produrre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 bianco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sono: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Burro di cacao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Zucchero 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Vaniglia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Latte 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latte in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polvere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28" y="2829766"/>
            <a:ext cx="3240360" cy="331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9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17748" y="332656"/>
            <a:ext cx="123409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produzione 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594262"/>
            <a:ext cx="10297144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lista degli ingredienti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consente di sapere se il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burro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cacao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 stato in parte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sostituito con altri grassi vegetali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se per favorire una maggiore omogeneizzazione degli ingredienti sia stato utilizzato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additivo emulsionante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lecitina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soia</a:t>
            </a:r>
            <a:endParaRPr lang="it-IT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7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17748" y="332656"/>
            <a:ext cx="123409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produzione 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79779" y="2540661"/>
            <a:ext cx="8197288" cy="269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fase di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concaggio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che consiste nel mescolare per tempi molto lunghi la miscela di ingredienti in apposite impastatrici dette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conche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00" y="1628469"/>
            <a:ext cx="2812605" cy="4942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reccia in giù 9"/>
          <p:cNvSpPr/>
          <p:nvPr/>
        </p:nvSpPr>
        <p:spPr>
          <a:xfrm rot="3014763">
            <a:off x="2513898" y="2457088"/>
            <a:ext cx="288032" cy="936104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8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17748" y="332656"/>
            <a:ext cx="123409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produzione 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73598" y="2658683"/>
            <a:ext cx="8197288" cy="2171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finalità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concaggio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quella di rendere perfettamente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liscia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omogena la miscela dissolvendo completamente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eventuali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grumi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00" y="1628469"/>
            <a:ext cx="2812605" cy="4942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reccia in giù 9"/>
          <p:cNvSpPr/>
          <p:nvPr/>
        </p:nvSpPr>
        <p:spPr>
          <a:xfrm rot="3014763">
            <a:off x="2513898" y="2457088"/>
            <a:ext cx="288032" cy="936104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1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17748" y="332656"/>
            <a:ext cx="123409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produzione 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214092" y="2659272"/>
            <a:ext cx="8197288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Alcune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produzioni artigianali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effettuano il </a:t>
            </a:r>
            <a:r>
              <a:rPr lang="it-IT" sz="3200" b="1" dirty="0" err="1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concaggio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 fine di ottenere cioccolata con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granulometria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particolare</a:t>
            </a:r>
            <a:endParaRPr lang="it-IT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00" y="1628469"/>
            <a:ext cx="2812605" cy="4942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reccia in giù 9"/>
          <p:cNvSpPr/>
          <p:nvPr/>
        </p:nvSpPr>
        <p:spPr>
          <a:xfrm rot="3014763">
            <a:off x="2513898" y="2457088"/>
            <a:ext cx="288032" cy="936104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86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33772" y="332656"/>
            <a:ext cx="12124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produzione 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58108" y="2125857"/>
            <a:ext cx="8085908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temperaggio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consiste nell’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abbassamento guidato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temperatura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massa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evitare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fenomeni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cristallizzazione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scorretta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00" y="1628469"/>
            <a:ext cx="2812605" cy="4942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reccia in giù 9"/>
          <p:cNvSpPr/>
          <p:nvPr/>
        </p:nvSpPr>
        <p:spPr>
          <a:xfrm rot="3014763">
            <a:off x="2597129" y="3463400"/>
            <a:ext cx="288032" cy="936104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4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33772" y="332656"/>
            <a:ext cx="12124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produzione 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750890" y="1693296"/>
            <a:ext cx="7378952" cy="378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Fenomeni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cristallizzazione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scorretta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potrebbero comprometterne la struttura alterando la capacità del cioccolato di spezzarsi correttamente o di sciogliersi alla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temperatura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desiderata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00" y="1628469"/>
            <a:ext cx="2812605" cy="4942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reccia in giù 9"/>
          <p:cNvSpPr/>
          <p:nvPr/>
        </p:nvSpPr>
        <p:spPr>
          <a:xfrm rot="3014763">
            <a:off x="2597129" y="3463400"/>
            <a:ext cx="288032" cy="936104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3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49796" y="332656"/>
            <a:ext cx="11908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produzione 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286100" y="1700808"/>
            <a:ext cx="849694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modellamento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consiste nel versare il cioccolato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stampi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gli conferiranno la forma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desiderata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59" y="1520618"/>
            <a:ext cx="2812605" cy="4942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reccia in giù 9"/>
          <p:cNvSpPr/>
          <p:nvPr/>
        </p:nvSpPr>
        <p:spPr>
          <a:xfrm rot="3014763">
            <a:off x="2732058" y="4233119"/>
            <a:ext cx="288032" cy="936104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380" y="3463483"/>
            <a:ext cx="3616845" cy="305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201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760565" y="126310"/>
            <a:ext cx="5407249" cy="1239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7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Capitolo 1</a:t>
            </a:r>
            <a:endParaRPr lang="it-IT" sz="72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Rettangolo 2"/>
          <p:cNvSpPr>
            <a:spLocks noChangeArrowheads="1"/>
          </p:cNvSpPr>
          <p:nvPr/>
        </p:nvSpPr>
        <p:spPr bwMode="auto">
          <a:xfrm>
            <a:off x="1197868" y="1512750"/>
            <a:ext cx="103954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it-IT" sz="5400" b="1" dirty="0" smtClean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Prodotti dolciari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6" y="2498281"/>
            <a:ext cx="11344697" cy="3658608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Scienza e cultura dell’alimentazione  Per la classe terza Luca La Fauci  Markes Rizzoli Education 2020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75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49796" y="332656"/>
            <a:ext cx="11908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produzione 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286100" y="1700808"/>
            <a:ext cx="8064896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questo modo il cioccolato viene preparato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confezionamento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sotto forma di barrette, cioccolatini, blocchi, scaglie, </a:t>
            </a:r>
            <a:r>
              <a:rPr lang="it-IT" sz="3200" b="1" dirty="0" err="1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ecc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59" y="1520618"/>
            <a:ext cx="2812605" cy="4942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reccia in giù 9"/>
          <p:cNvSpPr/>
          <p:nvPr/>
        </p:nvSpPr>
        <p:spPr>
          <a:xfrm rot="3014763">
            <a:off x="2906388" y="5072606"/>
            <a:ext cx="288032" cy="936104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308" y="3745978"/>
            <a:ext cx="4473433" cy="2769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901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697578" y="-156707"/>
            <a:ext cx="11491247" cy="1772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caratteristiche merceologiche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prodotti a base di cacao 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700808"/>
            <a:ext cx="10081120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 è presente sul mercato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formulazioni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molto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termini sia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consistenza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sia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composizione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172" y="3419551"/>
            <a:ext cx="4473433" cy="2769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062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433045" y="260648"/>
            <a:ext cx="37346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67644" y="1607336"/>
            <a:ext cx="9937104" cy="2194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meno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35%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sostanza secca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proveniente 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cacao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 cui non meno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18%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burro di cacao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non meno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14%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cacao secco sgrassato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isultati immagini per cioccolato tipolog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3804073"/>
            <a:ext cx="4572000" cy="2800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115025" y="260648"/>
            <a:ext cx="637065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 al latte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10009112" cy="269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meno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25%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sostanza secca totale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cacao,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14%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minimo di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sostanza secca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proveniente dal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latte e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almeno il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25% di grassi totali (burro di cacao e grassi del latte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444" y="3772554"/>
            <a:ext cx="4627087" cy="27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190216" y="260648"/>
            <a:ext cx="62202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 bianco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10369152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Contiene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meno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20%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burro di cacao e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almeno il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14% di sostanza secca del latte; burro o grassi del latte devono essere presenti in quantità pari almeno al 3,5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Risultati immagini per cioccolato bian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80" y="3763241"/>
            <a:ext cx="4896544" cy="2754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5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499522" y="260648"/>
            <a:ext cx="76016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  in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polvere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10009112" cy="166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Miscuglio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cacao in polvere e zuccheri, contenente almeno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32%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cacao in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polvere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951" y="3471799"/>
            <a:ext cx="6335009" cy="2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9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138575" y="260648"/>
            <a:ext cx="103235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comune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polvere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10009112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aggiunge il termine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magro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se il prodotto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magro o fortemente sgrassato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rispetto al «cioccolato» 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951" y="3647602"/>
            <a:ext cx="6335009" cy="2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5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0" y="6607175"/>
            <a:ext cx="12188825" cy="277813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88" y="206977"/>
            <a:ext cx="10690447" cy="6027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3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937104" cy="1117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 è un alimento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funzione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prettamente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energetica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909836" y="298656"/>
            <a:ext cx="1088660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Profilo nutritivo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175" y="3044910"/>
            <a:ext cx="4248472" cy="295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279481" y="1565751"/>
            <a:ext cx="10519861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apporto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calorico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cambia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funzione delle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lipidi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(burro di cacao e altri grassi) e glucidi (zuccheri semplici)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utilizzati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909836" y="298656"/>
            <a:ext cx="1088660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Profilo nutritivo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172" y="3429000"/>
            <a:ext cx="4248472" cy="295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-170284" y="332656"/>
            <a:ext cx="13609512" cy="1143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66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Lezione</a:t>
            </a:r>
            <a:r>
              <a:rPr lang="it-IT" sz="6600" b="1" dirty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 # </a:t>
            </a:r>
            <a:r>
              <a:rPr lang="it-IT" sz="66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31</a:t>
            </a:r>
          </a:p>
        </p:txBody>
      </p:sp>
      <p:sp>
        <p:nvSpPr>
          <p:cNvPr id="10" name="Rettangolo 2"/>
          <p:cNvSpPr>
            <a:spLocks noChangeArrowheads="1"/>
          </p:cNvSpPr>
          <p:nvPr/>
        </p:nvSpPr>
        <p:spPr bwMode="auto">
          <a:xfrm>
            <a:off x="1053852" y="1660027"/>
            <a:ext cx="1039542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it-IT" sz="5400" b="1" dirty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Cioccolato e conserve a base di frutta</a:t>
            </a:r>
            <a:endParaRPr lang="it-IT" sz="5400" b="1" dirty="0" smtClean="0"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156" y="3642755"/>
            <a:ext cx="4201998" cy="2726772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Scienza e cultura dell’alimentazione  Per la classe terza Luca La Fauci  Markes Rizzoli Education 2020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08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591821"/>
            <a:ext cx="10225136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Anche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quantità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polifenoli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effetti antiossidanti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cardioprotettivi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 a seconda della quantità di cacao contenuta nel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909836" y="298656"/>
            <a:ext cx="1088660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Profilo nutritivo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140" y="3430429"/>
            <a:ext cx="4645860" cy="30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909836" y="298656"/>
            <a:ext cx="1088660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Profilo nutritivo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68155" y="2124566"/>
            <a:ext cx="8208912" cy="322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Basti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pensare che in commercio si trovano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cioccolati fondenti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quantità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cacao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vanno 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100%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così come si trova il cioccolato bianco praticamente privo di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polifenoli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1643773"/>
            <a:ext cx="2302941" cy="470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862164" y="1715584"/>
            <a:ext cx="7632848" cy="483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Così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il cacao, anche il cioccolato, suo derivato, è un prodotto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blandamente psicoattivo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cioè in grado di stimolare il cervello per via del suo contenuto di alcune sostanze che possono stimolare il rilascio di endorfine, che aumentano il buon umore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909836" y="298656"/>
            <a:ext cx="1088660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Profilo nutritivo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0" y="3106711"/>
            <a:ext cx="3454432" cy="35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88640"/>
            <a:ext cx="3896587" cy="117397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9916" y="1628800"/>
            <a:ext cx="9721080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Rispondi alle seguenti domande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625" y="2145389"/>
            <a:ext cx="3228975" cy="430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380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851860" y="260648"/>
            <a:ext cx="8871339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Conserve a base di frutta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574132" y="2131793"/>
            <a:ext cx="7776864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Marmellate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confetture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base di frutta sono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prodotti dolciari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consumati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pane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fette biscottate a colazione oppure utilizzati nella preparazione di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torte o crostate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2348880"/>
            <a:ext cx="3115110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851860" y="260648"/>
            <a:ext cx="8871339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Conserve a base di frutta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546087"/>
            <a:ext cx="10081120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Comunemente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tende a utilizzare i termini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marmellata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confettura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indistintamente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realtà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legislazione italiana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definizioni diverse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ben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precise di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queste preparazioni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68" y="4237505"/>
            <a:ext cx="2734681" cy="2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851860" y="260648"/>
            <a:ext cx="8871339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Conserve a base di frutta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546087"/>
            <a:ext cx="9937104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produzione delle principali conserve a base di frutta è stata definita a livello comunitario dalla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Direttiva CE n 113/2001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stabilisce la seguente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classificazione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69" y="3745772"/>
            <a:ext cx="4456566" cy="278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621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265933" y="260648"/>
            <a:ext cx="40688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Marmellata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529661"/>
            <a:ext cx="9793088" cy="1117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Preparato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base di agrumi con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almeno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20%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frutta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290" y="3038070"/>
            <a:ext cx="3871485" cy="31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265933" y="260648"/>
            <a:ext cx="40688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Marmellata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56462"/>
            <a:ext cx="10369152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prodotti che non contengono agrumi, ma che contengono frutta in quantità inferiore 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35%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chiamano marmellata, ma devono contenere almeno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20% di frutta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Picture 2" descr="Risultati immagini per marmell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51" y="3745135"/>
            <a:ext cx="4248602" cy="2833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78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362112" y="260648"/>
            <a:ext cx="38764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Confettura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937104" cy="2194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Preparato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base di almeno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35% di frutta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(che non sia agrumi), al quale vengono aggiunti zuccheri ed eventualmente altri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additivi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856" y="3709603"/>
            <a:ext cx="3115110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1323"/>
            <a:ext cx="5302324" cy="664824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311025" y="2204864"/>
            <a:ext cx="4104009" cy="2428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it-IT" sz="44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pag</a:t>
            </a:r>
            <a:r>
              <a:rPr lang="it-IT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310 </a:t>
            </a: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pag</a:t>
            </a:r>
            <a:r>
              <a:rPr lang="it-IT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313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512491" y="332656"/>
            <a:ext cx="6226383" cy="9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Pagine sul libro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magine 10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1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347862" y="260648"/>
            <a:ext cx="59049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Confettura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56462"/>
            <a:ext cx="10153128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reparato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base di almeno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45%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frutta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(che non sia agrumi), al quale vengono aggiunti zuccheri ed eventualmente altri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additivi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348" y="3631239"/>
            <a:ext cx="1917678" cy="272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772982" y="260648"/>
            <a:ext cx="30547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Gelatina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937104" cy="166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Preparato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esclusivamente a base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succo di frutta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(senza polpa e senza buccia); ne deve contenere almeno il 35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356" y="3569836"/>
            <a:ext cx="2098096" cy="298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758733" y="260648"/>
            <a:ext cx="50832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Gelatina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937104" cy="166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Preparato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esclusivamente a base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succo di frutta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(senza polpa e senza buccia); ne deve contenere almeno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45%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Risultati immagini per gelatina frut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78" y="3205317"/>
            <a:ext cx="4887347" cy="3215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6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89756" y="326788"/>
            <a:ext cx="12299897" cy="85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Conserve a base di frutta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6" name="Immagine 5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40" y="1873042"/>
            <a:ext cx="10668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277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651131" y="260648"/>
            <a:ext cx="5298446" cy="1027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L’etichettatura</a:t>
            </a: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13892" y="1700808"/>
            <a:ext cx="9721080" cy="2194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denominazione di vendita è completata 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nome del frutto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dei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frutti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utilizzati in ordine decrescente rispetto al loro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peso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116" y="4267534"/>
            <a:ext cx="6067425" cy="164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651131" y="260648"/>
            <a:ext cx="5298446" cy="1027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L’etichettatura</a:t>
            </a: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575876" y="2025250"/>
            <a:ext cx="7560840" cy="377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caso di prodotti ottenuti 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più frutti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appartenenti a specie diverse, l’indicazione dei frutti può essere sostituita dalla dicitura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frutti misti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oppure da quella del nome dei frutti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utilizzati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nonsolobuono.it/wp-content/uploads/2014/10/conf-extra-frutti-bosco-leconservedellanon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00" y="155679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6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651131" y="260648"/>
            <a:ext cx="5298446" cy="1027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L’etichettatura</a:t>
            </a: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34172" y="2973978"/>
            <a:ext cx="7344816" cy="2721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menzione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senza zuccheri (aggiunti)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può essere utilizzata solo se nel prodotto finito vi sono meno di 0,5 g/100 g di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zuccheri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http://www.1000voltemeglio.it/new/wp-content/uploads/2012/01/3d-Fragola_new-IT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6" y="2060848"/>
            <a:ext cx="2573988" cy="3765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4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651131" y="260648"/>
            <a:ext cx="5298446" cy="1027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L’etichettatura</a:t>
            </a: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214092" y="1591868"/>
            <a:ext cx="7848872" cy="4828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caso in cui la % di frutta non consenta di utilizzare una delle denominazioni sopra elencate (marmellata, gelatina, confettura, confettura extra) è possibile utilizzare una delle seguenti denominazioni: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preparato a base di frutta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composta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https://nonsolobuono.it/wp-content/uploads/2014/10/composta-frutta-mista-leconservedellanon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316" y="171700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7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79" y="908720"/>
            <a:ext cx="11377263" cy="488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0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88640"/>
            <a:ext cx="3896587" cy="117397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9916" y="1628800"/>
            <a:ext cx="9721080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Rispondi alle seguenti domande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842" y="2549419"/>
            <a:ext cx="2981325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583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433046" y="260648"/>
            <a:ext cx="37346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r>
              <a:rPr lang="it-IT" sz="48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245514" y="1628800"/>
            <a:ext cx="6033474" cy="4279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 è uno degli ingredienti più utilizzati in pasticceria sia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 quale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(per budini, gelati, </a:t>
            </a:r>
            <a:r>
              <a:rPr lang="it-IT" sz="3200" b="1" dirty="0" err="1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ecc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sia per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farcire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guarnire torte, biscotti e numerose altre categorie di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dolci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isultati immagini per cioccola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1986101"/>
            <a:ext cx="4911742" cy="3887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68" y="11495"/>
            <a:ext cx="6453288" cy="122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00" y="1156333"/>
            <a:ext cx="7058025" cy="545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29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535113" y="0"/>
            <a:ext cx="96711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Prepara la verifica</a:t>
            </a:r>
          </a:p>
          <a:p>
            <a:pPr algn="ctr"/>
            <a:r>
              <a:rPr lang="it-IT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Risorse del capitolo</a:t>
            </a:r>
            <a:endParaRPr lang="it-IT" sz="44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768" y="1688690"/>
            <a:ext cx="6453288" cy="132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2" y="3140968"/>
            <a:ext cx="11963400" cy="132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437" y="4832778"/>
            <a:ext cx="4171950" cy="136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433046" y="260648"/>
            <a:ext cx="37346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r>
              <a:rPr lang="it-IT" sz="48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721080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 prima di base del cioccolato è costituita dai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pianta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cacao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3200" b="1" i="1" dirty="0" err="1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Theobroma</a:t>
            </a:r>
            <a:r>
              <a:rPr lang="it-IT" sz="32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cacao</a:t>
            </a:r>
            <a:endParaRPr lang="it-IT" sz="3200" i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140" y="3212976"/>
            <a:ext cx="4645860" cy="30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70284" y="6579535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433046" y="260648"/>
            <a:ext cx="37346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r>
              <a:rPr lang="it-IT" sz="48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9793088" cy="166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temine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cioccolata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indica di norma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 fuso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ottenuto a partire da una base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polvere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 di cacao</a:t>
            </a:r>
            <a:endParaRPr lang="it-IT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140" y="3430429"/>
            <a:ext cx="4645860" cy="3014804"/>
          </a:xfrm>
          <a:prstGeom prst="rect">
            <a:avLst/>
          </a:prstGeom>
        </p:spPr>
      </p:pic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17748" y="332656"/>
            <a:ext cx="123409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produzione 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687170" y="2002435"/>
            <a:ext cx="7887339" cy="377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 produttivo del cioccolato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inizio con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miscelazione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blending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burro di cacao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parte grassa dei semi di cacao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che rappresenta l’ingrediente base, con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polvere di semi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cacao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zucchero</a:t>
            </a:r>
            <a:endParaRPr lang="it-IT" sz="3200" b="1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00" y="1628469"/>
            <a:ext cx="2812605" cy="4942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reccia in giù 3"/>
          <p:cNvSpPr/>
          <p:nvPr/>
        </p:nvSpPr>
        <p:spPr>
          <a:xfrm rot="3014763">
            <a:off x="2587960" y="1534383"/>
            <a:ext cx="288032" cy="936104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36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Scienza e cultura dell’alimentazione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Markes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</a:t>
            </a:r>
            <a:r>
              <a:rPr lang="it-IT" sz="1400" b="1" i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Education</a:t>
            </a:r>
            <a:r>
              <a:rPr lang="it-IT" sz="1400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400" b="1" i="1" dirty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+mn-l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61764" y="332656"/>
            <a:ext cx="121969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produzione del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23894" y="1564538"/>
            <a:ext cx="7972236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altri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ingredienti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facoltativi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variano secondo la tipologia di cacao che si deve produrre: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fondente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latte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cioccolato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bianco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28" y="2818733"/>
            <a:ext cx="3240360" cy="331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4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_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4CF6724-7CFE-4880-9842-33FC89E5B2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TS102804846</Template>
  <TotalTime>0</TotalTime>
  <Words>2037</Words>
  <Application>Microsoft Office PowerPoint</Application>
  <PresentationFormat>Personalizzato</PresentationFormat>
  <Paragraphs>163</Paragraphs>
  <Slides>51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60" baseType="lpstr">
      <vt:lpstr>Arial</vt:lpstr>
      <vt:lpstr>Calibri</vt:lpstr>
      <vt:lpstr>Consolas</vt:lpstr>
      <vt:lpstr>Corbel</vt:lpstr>
      <vt:lpstr>MV Boli</vt:lpstr>
      <vt:lpstr>Times New Roman</vt:lpstr>
      <vt:lpstr>Verdana</vt:lpstr>
      <vt:lpstr>Wingdings</vt:lpstr>
      <vt:lpstr>Chalkboard_16x9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Presentazione standard di PowerPoint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 Scienza e cultura dell’alimentazione  Per la classe terza Luca La Fauci  Markes Rizzoli Education 2020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2013-11-25T12:07:42Z</dcterms:created>
  <dcterms:modified xsi:type="dcterms:W3CDTF">2020-06-08T06:42:28Z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