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49"/>
  </p:notesMasterIdLst>
  <p:handoutMasterIdLst>
    <p:handoutMasterId r:id="rId50"/>
  </p:handoutMasterIdLst>
  <p:sldIdLst>
    <p:sldId id="616" r:id="rId3"/>
    <p:sldId id="617" r:id="rId4"/>
    <p:sldId id="618" r:id="rId5"/>
    <p:sldId id="619" r:id="rId6"/>
    <p:sldId id="632" r:id="rId7"/>
    <p:sldId id="648" r:id="rId8"/>
    <p:sldId id="633" r:id="rId9"/>
    <p:sldId id="620" r:id="rId10"/>
    <p:sldId id="649" r:id="rId11"/>
    <p:sldId id="621" r:id="rId12"/>
    <p:sldId id="622" r:id="rId13"/>
    <p:sldId id="623" r:id="rId14"/>
    <p:sldId id="637" r:id="rId15"/>
    <p:sldId id="638" r:id="rId16"/>
    <p:sldId id="639" r:id="rId17"/>
    <p:sldId id="651" r:id="rId18"/>
    <p:sldId id="650" r:id="rId19"/>
    <p:sldId id="640" r:id="rId20"/>
    <p:sldId id="641" r:id="rId21"/>
    <p:sldId id="642" r:id="rId22"/>
    <p:sldId id="643" r:id="rId23"/>
    <p:sldId id="644" r:id="rId24"/>
    <p:sldId id="669" r:id="rId25"/>
    <p:sldId id="670" r:id="rId26"/>
    <p:sldId id="671" r:id="rId27"/>
    <p:sldId id="653" r:id="rId28"/>
    <p:sldId id="673" r:id="rId29"/>
    <p:sldId id="672" r:id="rId30"/>
    <p:sldId id="674" r:id="rId31"/>
    <p:sldId id="675" r:id="rId32"/>
    <p:sldId id="657" r:id="rId33"/>
    <p:sldId id="658" r:id="rId34"/>
    <p:sldId id="659" r:id="rId35"/>
    <p:sldId id="660" r:id="rId36"/>
    <p:sldId id="676" r:id="rId37"/>
    <p:sldId id="677" r:id="rId38"/>
    <p:sldId id="678" r:id="rId39"/>
    <p:sldId id="661" r:id="rId40"/>
    <p:sldId id="662" r:id="rId41"/>
    <p:sldId id="663" r:id="rId42"/>
    <p:sldId id="679" r:id="rId43"/>
    <p:sldId id="664" r:id="rId44"/>
    <p:sldId id="665" r:id="rId45"/>
    <p:sldId id="647" r:id="rId46"/>
    <p:sldId id="614" r:id="rId47"/>
    <p:sldId id="615" r:id="rId48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3963"/>
    <a:srgbClr val="26477C"/>
    <a:srgbClr val="1E3760"/>
    <a:srgbClr val="244272"/>
    <a:srgbClr val="294A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>
      <p:cViewPr>
        <p:scale>
          <a:sx n="80" d="100"/>
          <a:sy n="80" d="100"/>
        </p:scale>
        <p:origin x="720" y="25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it-IT"/>
              <a:t>07/04/2020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it-IT"/>
              <a:t>07/04/2020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/>
          </a:p>
        </p:txBody>
      </p:sp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07/04/2020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07/04/2020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07/04/2020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07/04/2020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07/04/2020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07/04/2020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07/04/2020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07/04/2020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07/04/2020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it-IT"/>
              <a:t>07/04/2020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it-IT"/>
              <a:pPr/>
              <a:t>07/04/2020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/>
              <a:pPr/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4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2"/>
          <p:cNvSpPr>
            <a:spLocks noChangeArrowheads="1"/>
          </p:cNvSpPr>
          <p:nvPr/>
        </p:nvSpPr>
        <p:spPr bwMode="auto">
          <a:xfrm>
            <a:off x="981844" y="2362556"/>
            <a:ext cx="6706791" cy="433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6000" b="1" dirty="0">
                <a:latin typeface="Verdana" panose="020B0604030504040204" pitchFamily="34" charset="0"/>
                <a:ea typeface="Times New Roman" panose="02020603050405020304" pitchFamily="18" charset="0"/>
                <a:cs typeface="MV Boli" panose="02000500030200090000" pitchFamily="2" charset="0"/>
              </a:rPr>
              <a:t> </a:t>
            </a:r>
            <a:r>
              <a:rPr lang="it-IT" sz="60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MV Boli" panose="02000500030200090000" pitchFamily="2" charset="0"/>
              </a:rPr>
              <a:t>Merceologia degli alimenti ed elementi di dietetica</a:t>
            </a:r>
            <a:endParaRPr lang="it-IT" sz="6000" b="1" dirty="0"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192"/>
            <a:ext cx="3138494" cy="235387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12" y="0"/>
            <a:ext cx="4294213" cy="6669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7" descr="hub_scuola_bianco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83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7" name="Rettangolo 6"/>
          <p:cNvSpPr/>
          <p:nvPr/>
        </p:nvSpPr>
        <p:spPr>
          <a:xfrm>
            <a:off x="984747" y="332656"/>
            <a:ext cx="11210120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Indicazione </a:t>
            </a:r>
            <a:r>
              <a:rPr lang="it-IT" sz="48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Geografica Protetta</a:t>
            </a:r>
            <a:endParaRPr lang="it-IT" sz="48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736307" y="1998859"/>
            <a:ext cx="6840760" cy="3780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Marchio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qualità che viene attribuito a quei prodotti agricoli e alimentari per i quali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almeno una fase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processo produttivo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avvenire in un’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geografica determinata</a:t>
            </a:r>
            <a:endParaRPr lang="it-IT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7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2020483"/>
            <a:ext cx="3967720" cy="3967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31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7" name="Rettangolo 6"/>
          <p:cNvSpPr/>
          <p:nvPr/>
        </p:nvSpPr>
        <p:spPr>
          <a:xfrm>
            <a:off x="711141" y="328592"/>
            <a:ext cx="11479425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48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Specialità Tradizionale </a:t>
            </a: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Garantita</a:t>
            </a:r>
            <a:endParaRPr lang="it-IT" sz="48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150196" y="1628800"/>
            <a:ext cx="7488832" cy="4834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Marchio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qualità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attribuito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prodotti agricoli e alimentari che abbiano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specificità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legata al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metodo di produzione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alla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composizione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facente parte della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tradizione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una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zona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 che non vengano prodotti necessariamente solo in tale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7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764" y="2008893"/>
            <a:ext cx="3744416" cy="375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902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7" name="Rettangolo 6"/>
          <p:cNvSpPr/>
          <p:nvPr/>
        </p:nvSpPr>
        <p:spPr>
          <a:xfrm>
            <a:off x="711141" y="328592"/>
            <a:ext cx="11479425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48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Specialità Tradizionale </a:t>
            </a: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Garantita</a:t>
            </a:r>
            <a:endParaRPr lang="it-IT" sz="48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629916" y="1628800"/>
            <a:ext cx="9865096" cy="16449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esempio di questa attestazione di specificità, in Italia, è rappresentato dalla pizza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napoletana e dalla mozzarella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Immagine correl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3318143"/>
            <a:ext cx="550206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magine 8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8428" y="3834657"/>
            <a:ext cx="5256584" cy="1721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9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24964" y="1501759"/>
            <a:ext cx="9528869" cy="401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Prodotti 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ottenuti con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metodi di lavorazione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conservazione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stagionatura consolidati nel tempo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omogenei per tutto il territorio interessato, secondo regole tradizionali, per un periodo non inferiore ai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venticinque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anni</a:t>
            </a:r>
            <a:endParaRPr lang="it-IT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462306" y="-144475"/>
            <a:ext cx="8587607" cy="1734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Prodotti Agroalimentari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Tradizionali </a:t>
            </a:r>
            <a:r>
              <a:rPr lang="it-IT" sz="4800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</a:t>
            </a:r>
            <a:r>
              <a:rPr lang="it-IT" sz="4800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://italgrob.it/public/BlogFoto/4380/Varie/made-in-It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372" y="4869160"/>
            <a:ext cx="4824536" cy="1549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62439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02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29916" y="1772816"/>
            <a:ext cx="9528869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Vengono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inclusi in un apposito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elenco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predisposto dal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Ministero delle Politiche Agricole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Alimentari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Forestali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la collaborazione delle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Regioni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237830" y="-110570"/>
            <a:ext cx="8587607" cy="17340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Prodotti Agroalimentari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Tradizionali </a:t>
            </a:r>
            <a:r>
              <a:rPr lang="it-IT" sz="4800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</a:t>
            </a:r>
            <a:r>
              <a:rPr lang="it-IT" sz="4800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isultati immagini per mipa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44" y="4330749"/>
            <a:ext cx="7499181" cy="19685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0" y="662439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08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81778" y="1558750"/>
            <a:ext cx="9865096" cy="401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tecniche produttive come l’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agricoltura biologica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integrata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attribuiscono ai prodotti un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valore aggiunto riconosciuto dal mercato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viene reso facilmente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individuabile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parte dei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consumatori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attraverso appositi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marchi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349996" y="-147743"/>
            <a:ext cx="7848872" cy="1706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marchi legati alla tecnica produttiva</a:t>
            </a:r>
            <a:endParaRPr lang="it-IT" sz="4800" b="1" dirty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62439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633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61729" y="1700808"/>
            <a:ext cx="986509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Con il termine “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biologico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” si intende ciò che viene ottenuto attraverso </a:t>
            </a:r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agricoltura biologica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, il metodo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produzione agricola 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che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esclude fertilizzanti</a:t>
            </a:r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pesticidi</a:t>
            </a:r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medicinali chimici di sintesi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, utilizzando la forza delle leggi </a:t>
            </a:r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naturali per 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aumentare le rese e la resistenza alle </a:t>
            </a:r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malattie</a:t>
            </a:r>
            <a:endParaRPr lang="it-IT" sz="3200" b="1" dirty="0">
              <a:solidFill>
                <a:srgbClr val="FFC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10036" y="351751"/>
            <a:ext cx="7848872" cy="88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Agricoltura biologica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5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29916" y="1558750"/>
            <a:ext cx="981695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L’agricoltura biologica è 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il metodo di produzione agricola più largamente adottato tra quelli a “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basso impatto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ambientale</a:t>
            </a:r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”</a:t>
            </a:r>
            <a:endParaRPr lang="it-IT" sz="3200" b="1" dirty="0">
              <a:solidFill>
                <a:srgbClr val="FFC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Risultati immagini per b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743" y="3571808"/>
            <a:ext cx="2707393" cy="272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magine 10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710036" y="351751"/>
            <a:ext cx="7848872" cy="88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Agricoltura biologica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51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81778" y="1558750"/>
            <a:ext cx="9865096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Paesi dell’Unione Europea i prodotti alimentari preconfezionati provenienti da agricoltura biologica devono recare obbligatoriamente in etichetta il </a:t>
            </a:r>
            <a:r>
              <a:rPr lang="it-IT" sz="3200" b="1" i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 di produzione biologica dell’Unione Europea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i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 </a:t>
            </a:r>
            <a:r>
              <a:rPr lang="it-IT" sz="3200" b="1" i="1" dirty="0" err="1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Leaf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Risultati immagini per EURO LEA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158" y="4524594"/>
            <a:ext cx="3024336" cy="20263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710036" y="351751"/>
            <a:ext cx="7848872" cy="88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Agricoltura biologica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78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57908" y="1614655"/>
            <a:ext cx="1006212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logo certifica che almeno il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95% degli ingredienti di origine agricola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è stato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prodotto con metodo biologico</a:t>
            </a:r>
            <a:endParaRPr lang="it-IT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questi prodotti, sull’etichetta viene riportata la dicitura “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prodotto biologico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o “</a:t>
            </a:r>
            <a:r>
              <a:rPr lang="it-IT" sz="3200" b="1" dirty="0" err="1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o “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</a:t>
            </a:r>
            <a:endParaRPr lang="it-IT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rossellasobrero.it/wp-content/uploads/2014/11/bio-42609_64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9408" y="4506108"/>
            <a:ext cx="3011764" cy="199999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072" y="213389"/>
            <a:ext cx="8126672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0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3384487" y="100214"/>
            <a:ext cx="5407249" cy="12393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7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Capitolo 2</a:t>
            </a:r>
            <a:endParaRPr lang="it-IT" sz="7200" b="1" dirty="0">
              <a:solidFill>
                <a:srgbClr val="FFC000"/>
              </a:solidFill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12" name="Rettangolo 2"/>
          <p:cNvSpPr>
            <a:spLocks noChangeArrowheads="1"/>
          </p:cNvSpPr>
          <p:nvPr/>
        </p:nvSpPr>
        <p:spPr bwMode="auto">
          <a:xfrm>
            <a:off x="1181647" y="1393290"/>
            <a:ext cx="10395420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it-IT" sz="5400" b="1" dirty="0"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Sicurezza e qualità </a:t>
            </a:r>
            <a:endParaRPr lang="it-IT" sz="5400" b="1" dirty="0" smtClean="0"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  <a:p>
            <a:pPr algn="ctr">
              <a:buNone/>
            </a:pPr>
            <a:r>
              <a:rPr lang="it-IT" sz="5400" b="1" dirty="0" smtClean="0"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degli </a:t>
            </a:r>
            <a:r>
              <a:rPr lang="it-IT" sz="5400" b="1" dirty="0"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alimenti</a:t>
            </a:r>
            <a:endParaRPr lang="it-IT" sz="5400" b="1" dirty="0" smtClean="0"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magine 8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932" y="3421213"/>
            <a:ext cx="4264361" cy="30693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424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358108" y="1704136"/>
            <a:ext cx="7920880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produzione integrata identifica un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sistema di produzione agricola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privilegia l’utilizzo delle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risorse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dei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meccanismi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regolazione naturali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parziale sostituzione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sostanze chimiche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assicurando un’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agricoltura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sostenibile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710036" y="405712"/>
            <a:ext cx="7473521" cy="884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integrata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7" y="2206636"/>
            <a:ext cx="3171825" cy="26955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magine 12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6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14291" y="2223241"/>
            <a:ext cx="641253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elementi essenziali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conservazione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il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miglioramento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fertilità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suoli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della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biodiversità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Risultati immagini per agricoltura integr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2494795"/>
            <a:ext cx="4601482" cy="2380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magine 11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710036" y="405712"/>
            <a:ext cx="7473521" cy="884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integrata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9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66220" y="1915380"/>
            <a:ext cx="7253813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tale sistema, i metodi biologici, tecnici e chimici sono bilanciati attentamente tenendo conto della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protezione dell’ambiente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della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convenienza economica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requisiti sociali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Risultati immagini per agricoltura integra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04" y="2293727"/>
            <a:ext cx="4113569" cy="27384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magine 11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710036" y="405712"/>
            <a:ext cx="7473521" cy="884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 integrata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7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192203" y="1809886"/>
            <a:ext cx="6522831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politiche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lotta alle mafie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affiancano alla prevenzione e alla repressione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azioni di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sequestro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confisca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dei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beni mafiosi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destinarli a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fini sociali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21366" y="495859"/>
            <a:ext cx="9461244" cy="857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da lotta alle mafie</a:t>
            </a:r>
            <a:endParaRPr lang="it-IT" sz="4800" b="1" dirty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magine 10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pic>
        <p:nvPicPr>
          <p:cNvPr id="2050" name="Picture 2" descr="Beni confiscati, la legge 109 compie 24 anni – La Discuss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75060"/>
            <a:ext cx="5188205" cy="2926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738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05547" y="1628800"/>
            <a:ext cx="9821278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terreni agricoli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confiscati alle organizzazioni mafiose sono affidati per la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gestione 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organizzazioni di volontariato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della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cooperazione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21366" y="495859"/>
            <a:ext cx="9461244" cy="857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da lotta alle mafie</a:t>
            </a:r>
            <a:endParaRPr lang="it-IT" sz="4800" b="1" dirty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389" y="3960034"/>
            <a:ext cx="4290045" cy="2635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560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41349" y="1556792"/>
            <a:ext cx="982127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Alcune di queste organizzazioni si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dedicano alla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valorizzare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migliori materie prime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provenienti da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agricoltura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biologica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3200" b="1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SzPct val="114000"/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Pasta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SzPct val="114000"/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Legumi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SzPct val="114000"/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Olio d’oliva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SzPct val="114000"/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extravergine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721366" y="495859"/>
            <a:ext cx="9461244" cy="8570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da lotta alle mafie</a:t>
            </a:r>
            <a:endParaRPr lang="it-IT" sz="4800" b="1" dirty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495037" y="3830095"/>
            <a:ext cx="6336704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SzPct val="114000"/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Miele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SzPct val="114000"/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Conserve dolci e salate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SzPct val="114000"/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Mozzarella di bufala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SzPct val="114000"/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Limoncello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magine 10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3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070076" y="-51838"/>
            <a:ext cx="69156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sostenibilità dei </a:t>
            </a:r>
          </a:p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consumi alimentari</a:t>
            </a:r>
            <a:endParaRPr lang="it-IT" sz="48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637562" y="1705006"/>
            <a:ext cx="8064896" cy="401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concetto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impatto ambientale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della produzione degli alimenti è tenuto in considerazione sempre maggiore da parte dei consumatori sensibili alla tematica della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salvaguardia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ambiente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ediltecnico.it/wp-content/uploads/2014/05/valutazione-impatto-ambient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" y="2492896"/>
            <a:ext cx="3569975" cy="2677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magine 13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8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070076" y="-51838"/>
            <a:ext cx="69156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sostenibilità dei </a:t>
            </a:r>
          </a:p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consumi alimentari</a:t>
            </a:r>
            <a:endParaRPr lang="it-IT" sz="48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649494" y="2271315"/>
            <a:ext cx="8064896" cy="288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scienza ha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dimostrato che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quello che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mangiamo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 un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effetto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oltre che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sulla nostra salute, anche sull’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ambiente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ci circonda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www.ediltecnico.it/wp-content/uploads/2014/05/valutazione-impatto-ambienta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0" y="2492896"/>
            <a:ext cx="3569975" cy="2677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magine 13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3070076" y="-51838"/>
            <a:ext cx="691567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sostenibilità dei </a:t>
            </a:r>
          </a:p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consumi alimentari</a:t>
            </a:r>
            <a:endParaRPr lang="it-IT" sz="48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930180" y="2520322"/>
            <a:ext cx="8064896" cy="288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impatto ambientale si può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calcolare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diversi modi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usando specifici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indicatori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analizzando gli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aspetti caratteristici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delle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singole filiere alimentari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://www.ge-socialclub.it/wp-content/uploads/2013/03/PRODUTTORI1-Agrofai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64" y="2805285"/>
            <a:ext cx="3668416" cy="2397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magine 13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94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85899" y="2114796"/>
            <a:ext cx="667020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valutare correttamente l’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impatto ambientale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complessivo di un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prodotto si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 analizzare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intero il suo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di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vita</a:t>
            </a:r>
            <a:endParaRPr lang="it-IT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magine 13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6104" y="2054397"/>
            <a:ext cx="4063130" cy="2851183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>
            <a:off x="109440" y="44624"/>
            <a:ext cx="119699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nalisi </a:t>
            </a: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ciclo di vita degli alimenti </a:t>
            </a:r>
            <a:endParaRPr lang="it-IT" sz="4400" b="1" dirty="0" smtClean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indicatori ambientali</a:t>
            </a:r>
            <a:endParaRPr lang="it-IT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-425399" y="251858"/>
            <a:ext cx="13609512" cy="1143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66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Lezione</a:t>
            </a:r>
            <a:r>
              <a:rPr lang="it-IT" sz="6600" b="1" dirty="0"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 # </a:t>
            </a:r>
            <a:r>
              <a:rPr lang="it-IT" sz="66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3</a:t>
            </a:r>
          </a:p>
        </p:txBody>
      </p:sp>
      <p:sp>
        <p:nvSpPr>
          <p:cNvPr id="10" name="Rettangolo 2"/>
          <p:cNvSpPr>
            <a:spLocks noChangeArrowheads="1"/>
          </p:cNvSpPr>
          <p:nvPr/>
        </p:nvSpPr>
        <p:spPr bwMode="auto">
          <a:xfrm>
            <a:off x="1181647" y="1623271"/>
            <a:ext cx="1039542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buNone/>
            </a:pPr>
            <a:r>
              <a:rPr lang="it-IT" sz="5400" b="1" dirty="0">
                <a:latin typeface="Verdana" panose="020B0604030504040204" pitchFamily="34" charset="0"/>
                <a:ea typeface="Verdana" panose="020B0604030504040204" pitchFamily="34" charset="0"/>
                <a:cs typeface="MV Boli" panose="02000500030200090000" pitchFamily="2" charset="0"/>
              </a:rPr>
              <a:t>Criteri di scelta delle materie prime</a:t>
            </a:r>
            <a:endParaRPr lang="it-IT" sz="5400" b="1" dirty="0" smtClean="0">
              <a:latin typeface="Verdana" panose="020B0604030504040204" pitchFamily="34" charset="0"/>
              <a:ea typeface="Verdana" panose="020B0604030504040204" pitchFamily="34" charset="0"/>
              <a:cs typeface="MV Boli" panose="0200050003020009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5" name="Immagine 14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7001" y="3832297"/>
            <a:ext cx="8402223" cy="180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0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437451" y="298965"/>
            <a:ext cx="1005756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 ciclo di vita di un alimento</a:t>
            </a:r>
            <a:endParaRPr lang="it-IT" sz="48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magine 13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258" y="1626211"/>
            <a:ext cx="5927945" cy="480662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66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636249" y="2124434"/>
            <a:ext cx="7128791" cy="4584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CARBON FOOTPRINT</a:t>
            </a:r>
            <a:endParaRPr lang="it-IT" sz="3200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3200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3200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valuta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emissioni dei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gas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effetto serra responsabili dei cambiamenti climatici, misurate in massa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</a:t>
            </a:r>
            <a:r>
              <a:rPr lang="it-IT" sz="3200" b="1" baseline="-25000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equivalente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reccia in giù 2"/>
          <p:cNvSpPr/>
          <p:nvPr/>
        </p:nvSpPr>
        <p:spPr>
          <a:xfrm>
            <a:off x="7930613" y="2863428"/>
            <a:ext cx="540061" cy="668631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88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40" y="2124434"/>
            <a:ext cx="2390775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magine 13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109440" y="44624"/>
            <a:ext cx="119699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nalisi </a:t>
            </a: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ciclo di vita degli alimenti </a:t>
            </a:r>
            <a:endParaRPr lang="it-IT" sz="4400" b="1" dirty="0" smtClean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indicatori ambientali</a:t>
            </a:r>
            <a:endParaRPr lang="it-IT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96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438229" y="1759743"/>
            <a:ext cx="7200799" cy="6849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WATER FOOTPRINT</a:t>
            </a:r>
            <a:endParaRPr lang="it-IT" sz="3200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3200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misurato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litri o metri cubi, calcola il volume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acqua dolce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utilizzato direttamente e indirettamente lungo le diverse fasi della filiera per produrre un alimento, distinguendone la fonte, la quantità necessaria a diluire gli inquinanti, e il luogo in cui è avvenuto il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prelievo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7894613" y="2335807"/>
            <a:ext cx="540061" cy="668631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2335807"/>
            <a:ext cx="2190395" cy="3469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magine 12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9440" y="44624"/>
            <a:ext cx="119699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nalisi </a:t>
            </a: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ciclo di vita degli alimenti </a:t>
            </a:r>
            <a:endParaRPr lang="it-IT" sz="4400" b="1" dirty="0" smtClean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indicatori ambientali</a:t>
            </a:r>
            <a:endParaRPr lang="it-IT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4510236" y="1772816"/>
            <a:ext cx="7200799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ECOLOGICAL FOOTPRINT</a:t>
            </a:r>
            <a:endParaRPr lang="it-IT" sz="3200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endParaRPr lang="it-IT" sz="3200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calcola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superficie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terra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(o mare) biologicamente produttiva necessaria per fornire le risorse e assorbire le emissioni associate a un sistema produttivo; si misura in metri quadri o ettari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globali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7840604" y="2348880"/>
            <a:ext cx="540061" cy="668631"/>
          </a:xfrm>
          <a:prstGeom prst="downArrow">
            <a:avLst/>
          </a:prstGeom>
          <a:ln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40" y="2124434"/>
            <a:ext cx="2390775" cy="3705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1" y="6563402"/>
            <a:ext cx="12188825" cy="278465"/>
          </a:xfrm>
          <a:prstGeom prst="rect">
            <a:avLst/>
          </a:prstGeom>
          <a:solidFill>
            <a:srgbClr val="24427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Scienza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dell’alimentazione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Luca La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Fauci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Markes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- 2015</a:t>
            </a:r>
            <a:endParaRPr lang="en-US" sz="14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579535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degli alimenti  -  Primo Biennio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Markes Ed. 2019</a:t>
            </a:r>
            <a:endParaRPr lang="it-IT" sz="1400" b="1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 descr="hub_scuola_bianco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825" y="6021288"/>
            <a:ext cx="762000" cy="5588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109440" y="44624"/>
            <a:ext cx="119699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nalisi </a:t>
            </a: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ciclo di vita degli alimenti </a:t>
            </a:r>
            <a:endParaRPr lang="it-IT" sz="4400" b="1" dirty="0" smtClean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indicatori ambientali</a:t>
            </a:r>
            <a:endParaRPr lang="it-IT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9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557908" y="1479087"/>
            <a:ext cx="10081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Per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orientare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 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consumatori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 a modificare i propri comportamenti di </a:t>
            </a:r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acquisti verso 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sostenibilità ambientale 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è stato proposto di segnalare sulle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etichette</a:t>
            </a:r>
            <a:r>
              <a:rPr lang="it-IT" sz="3200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 dei </a:t>
            </a:r>
            <a:r>
              <a:rPr lang="it-IT" sz="3200" b="1" dirty="0">
                <a:latin typeface="Verdana" panose="020B0604030504040204" pitchFamily="34" charset="0"/>
                <a:ea typeface="Verdana" panose="020B0604030504040204" pitchFamily="34" charset="0"/>
              </a:rPr>
              <a:t>prodotti alimentari la loro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carbon </a:t>
            </a:r>
            <a:r>
              <a:rPr lang="it-IT" sz="3200" b="1" dirty="0" err="1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footprint</a:t>
            </a:r>
            <a:endParaRPr lang="it-IT" sz="3200" b="1" dirty="0">
              <a:solidFill>
                <a:srgbClr val="FFC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6563402"/>
            <a:ext cx="12188825" cy="278465"/>
          </a:xfrm>
          <a:prstGeom prst="rect">
            <a:avLst/>
          </a:prstGeom>
          <a:solidFill>
            <a:srgbClr val="24427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Scienza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dell’alimentazione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Luca La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Fauci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Markes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- 2015</a:t>
            </a:r>
            <a:endParaRPr lang="en-US" sz="14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579535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degli alimenti  -  Primo Biennio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Markes Ed. 2019</a:t>
            </a:r>
            <a:endParaRPr lang="it-IT" sz="1400" b="1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magine 12" descr="hub_scuola_bianc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825" y="6021288"/>
            <a:ext cx="762000" cy="5588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9440" y="44624"/>
            <a:ext cx="119699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nalisi </a:t>
            </a: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ciclo di vita degli alimenti </a:t>
            </a:r>
            <a:endParaRPr lang="it-IT" sz="4400" b="1" dirty="0" smtClean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indicatori ambientali</a:t>
            </a:r>
            <a:endParaRPr lang="it-IT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8268" y="3968284"/>
            <a:ext cx="299085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59563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701925" y="1688257"/>
            <a:ext cx="986509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Questa indicazione sulle etichette viene percepita come un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qualità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sostenibilità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delle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imprese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6563402"/>
            <a:ext cx="12188825" cy="278465"/>
          </a:xfrm>
          <a:prstGeom prst="rect">
            <a:avLst/>
          </a:prstGeom>
          <a:solidFill>
            <a:srgbClr val="24427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Scienza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dell’alimentazione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Luca La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Fauci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Markes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- 2015</a:t>
            </a:r>
            <a:endParaRPr lang="en-US" sz="14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579535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degli alimenti  -  Primo Biennio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Markes Ed. 2019</a:t>
            </a:r>
            <a:endParaRPr lang="it-IT" sz="1400" b="1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magine 12" descr="hub_scuola_bianc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825" y="6021288"/>
            <a:ext cx="762000" cy="5588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9440" y="44624"/>
            <a:ext cx="119699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nalisi </a:t>
            </a: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ciclo di vita degli alimenti </a:t>
            </a:r>
            <a:endParaRPr lang="it-IT" sz="4400" b="1" dirty="0" smtClean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indicatori ambientali</a:t>
            </a:r>
            <a:endParaRPr lang="it-IT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3559702"/>
            <a:ext cx="1072515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7835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5590356" y="2445294"/>
            <a:ext cx="604867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Non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tutti gli alimenti contribuiscono allo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stesso modo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all’aumento dei gas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serra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6563402"/>
            <a:ext cx="12188825" cy="278465"/>
          </a:xfrm>
          <a:prstGeom prst="rect">
            <a:avLst/>
          </a:prstGeom>
          <a:solidFill>
            <a:srgbClr val="24427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Scienza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dell’alimentazione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Luca La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Fauci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Markes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- 2015</a:t>
            </a:r>
            <a:endParaRPr lang="en-US" sz="14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579535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degli alimenti  -  Primo Biennio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Markes Ed. 2019</a:t>
            </a:r>
            <a:endParaRPr lang="it-IT" sz="1400" b="1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magine 12" descr="hub_scuola_bianc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825" y="6021288"/>
            <a:ext cx="762000" cy="5588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9440" y="44624"/>
            <a:ext cx="119699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nalisi </a:t>
            </a: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ciclo di vita degli alimenti </a:t>
            </a:r>
            <a:endParaRPr lang="it-IT" sz="4400" b="1" dirty="0" smtClean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indicatori ambientali</a:t>
            </a:r>
            <a:endParaRPr lang="it-IT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Risultati immagini per biodivers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7" y="1988840"/>
            <a:ext cx="514438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5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5518348" y="2212959"/>
            <a:ext cx="6048673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 principali variabili sono le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modalità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coltivazione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allevamento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loro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lavorazione industriale</a:t>
            </a:r>
            <a:endParaRPr lang="it-IT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1" y="6563402"/>
            <a:ext cx="12188825" cy="278465"/>
          </a:xfrm>
          <a:prstGeom prst="rect">
            <a:avLst/>
          </a:prstGeom>
          <a:solidFill>
            <a:srgbClr val="24427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Scienza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dell’alimentazione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Luca La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Fauci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Markes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- 2015</a:t>
            </a:r>
            <a:endParaRPr lang="en-US" sz="14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579535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degli alimenti  -  Primo Biennio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Markes Ed. 2019</a:t>
            </a:r>
            <a:endParaRPr lang="it-IT" sz="1400" b="1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magine 12" descr="hub_scuola_bianc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825" y="6021288"/>
            <a:ext cx="762000" cy="5588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109440" y="44624"/>
            <a:ext cx="1196994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nalisi </a:t>
            </a: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ciclo di vita degli alimenti </a:t>
            </a:r>
            <a:endParaRPr lang="it-IT" sz="4400" b="1" dirty="0" smtClean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</a:pP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indicatori ambientali</a:t>
            </a:r>
            <a:endParaRPr lang="it-IT" sz="4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4" descr="Risultati immagini per biodivers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7" y="1988840"/>
            <a:ext cx="5144384" cy="34563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45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566020" y="267841"/>
            <a:ext cx="7669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equo-solidali</a:t>
            </a:r>
            <a:endParaRPr lang="it-IT" sz="54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5230316" y="1747045"/>
            <a:ext cx="642389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292860" algn="l"/>
              </a:tabLs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rodotti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equo-solidali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sono ottenuti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attività commerciali internazionali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aventi per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obiettivo primario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lotta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allo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sfruttamento 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 alla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povertà 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Paesi in via di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sviluppo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812" y="1922814"/>
            <a:ext cx="4305300" cy="3867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magine 11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15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03958" y="2097566"/>
            <a:ext cx="7935802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1292860" algn="l"/>
              </a:tabLst>
            </a:pPr>
            <a:r>
              <a:rPr lang="it-IT" sz="32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principali regole rispettate nella produzione di alimenti equo-solidali sono: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divieto</a:t>
            </a: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lavoro minorile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impiego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materie prime rinnovabili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3200" b="1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spese per la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formazione/scuola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cooperazione tra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produttori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http://www.health.harvard.edu/media/content/images/Healthy-eating-vegetables-fruitFoodFork_N1511_ts160121002-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48" y="1540930"/>
            <a:ext cx="3365138" cy="500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3" name="Immagine 12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2566020" y="267841"/>
            <a:ext cx="7669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equo-solidali</a:t>
            </a:r>
            <a:endParaRPr lang="it-IT" sz="54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158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41323"/>
            <a:ext cx="5302324" cy="664824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7311025" y="2204864"/>
            <a:ext cx="3703258" cy="2428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endParaRPr lang="it-IT" sz="4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</a:t>
            </a: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 pag</a:t>
            </a:r>
            <a:r>
              <a:rPr lang="it-IT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24 </a:t>
            </a:r>
          </a:p>
          <a:p>
            <a:pPr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4400" b="1" dirty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a</a:t>
            </a:r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pag</a:t>
            </a:r>
            <a:r>
              <a:rPr lang="it-IT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. 28</a:t>
            </a:r>
          </a:p>
        </p:txBody>
      </p:sp>
      <p:sp>
        <p:nvSpPr>
          <p:cNvPr id="10" name="Rettangolo 9"/>
          <p:cNvSpPr/>
          <p:nvPr/>
        </p:nvSpPr>
        <p:spPr>
          <a:xfrm>
            <a:off x="5512491" y="332656"/>
            <a:ext cx="6226383" cy="952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5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Pagine sul libro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662439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7" name="Immagine 6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97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1557908" y="1621117"/>
            <a:ext cx="10081120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L’attività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 mercato dei prodotti equo-solidali si basa, pertanto, su processi di 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economia solidale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e 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consumo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responsabile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6563402"/>
            <a:ext cx="12188825" cy="278465"/>
          </a:xfrm>
          <a:prstGeom prst="rect">
            <a:avLst/>
          </a:prstGeom>
          <a:solidFill>
            <a:srgbClr val="24427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Scienza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dell’alimentazione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Luca La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Fauci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Markes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- 2015</a:t>
            </a:r>
            <a:endParaRPr lang="en-US" sz="14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579535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degli alimenti  -  Primo Biennio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Markes Ed. 2019</a:t>
            </a:r>
            <a:endParaRPr lang="it-IT" sz="1400" b="1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magine 8" descr="hub_scuola_bianc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825" y="6021288"/>
            <a:ext cx="762000" cy="558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magine 11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pic>
        <p:nvPicPr>
          <p:cNvPr id="13" name="Immagine 1" descr="http://www.environmentalsociety.ca/main/wp-content/uploads/2013/01/fair_trade_logos-3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284" y="3501008"/>
            <a:ext cx="4611990" cy="28806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2566020" y="267841"/>
            <a:ext cx="7669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equo-solidali</a:t>
            </a:r>
            <a:endParaRPr lang="it-IT" sz="54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6213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2" name="Rettangolo 1"/>
          <p:cNvSpPr/>
          <p:nvPr/>
        </p:nvSpPr>
        <p:spPr>
          <a:xfrm>
            <a:off x="4058730" y="2002880"/>
            <a:ext cx="7704856" cy="401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</a:t>
            </a:r>
            <a:r>
              <a:rPr lang="it-IT" sz="3200" b="1" dirty="0" smtClean="0"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ulteriore impegno perseguito è quello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incentivare </a:t>
            </a:r>
            <a:r>
              <a:rPr lang="it-IT" sz="3200" b="1" dirty="0"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il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metodo </a:t>
            </a:r>
            <a:r>
              <a:rPr lang="it-IT" sz="3200" b="1" dirty="0"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coltivazione biologico </a:t>
            </a:r>
            <a:r>
              <a:rPr lang="it-IT" sz="3200" b="1" dirty="0"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per fare in modo che la produzione alimentare non comporti un inquinamento a carico degli </a:t>
            </a:r>
            <a:r>
              <a:rPr lang="it-IT" sz="3200" b="1" dirty="0" smtClean="0"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ecosistemi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" y="6563402"/>
            <a:ext cx="12188825" cy="278465"/>
          </a:xfrm>
          <a:prstGeom prst="rect">
            <a:avLst/>
          </a:prstGeom>
          <a:solidFill>
            <a:srgbClr val="24427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Scienza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dell’alimentazione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Luca La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Fauci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– </a:t>
            </a:r>
            <a:r>
              <a:rPr lang="en-US" sz="1400" b="1" i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Markes</a:t>
            </a:r>
            <a:r>
              <a:rPr lang="en-US" sz="1400" b="1" i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- 2015</a:t>
            </a:r>
            <a:endParaRPr lang="en-US" sz="1400" b="1" i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6579535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degli alimenti  -  Primo Biennio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Markes Ed. 2019</a:t>
            </a:r>
            <a:endParaRPr lang="it-IT" sz="1400" b="1" i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magine 8" descr="hub_scuola_bianco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825" y="6021288"/>
            <a:ext cx="762000" cy="5588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magine 11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566020" y="267841"/>
            <a:ext cx="7669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equo-solidali</a:t>
            </a:r>
            <a:endParaRPr lang="it-IT" sz="54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44824"/>
            <a:ext cx="3917601" cy="4580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54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29916" y="1569660"/>
            <a:ext cx="9793088" cy="4018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“equo-solidali” provengono principalmente da 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America Latina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 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Asia 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 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Africa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dove le organizzazioni del mercato equo e solidale mantengono rapporti commerciali diretti con le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organizzazioni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aggregano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contadini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artigiani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magine 11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sp>
        <p:nvSpPr>
          <p:cNvPr id="13" name="Rettangolo 12"/>
          <p:cNvSpPr/>
          <p:nvPr/>
        </p:nvSpPr>
        <p:spPr>
          <a:xfrm>
            <a:off x="2566020" y="267841"/>
            <a:ext cx="7669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equo-solidali</a:t>
            </a:r>
            <a:endParaRPr lang="it-IT" sz="54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986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29916" y="1569660"/>
            <a:ext cx="9793088" cy="4622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principali prodotti</a:t>
            </a:r>
            <a:r>
              <a:rPr lang="it-IT" sz="3200" b="1" dirty="0"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del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commercio equosolidale</a:t>
            </a:r>
            <a:r>
              <a:rPr lang="it-IT" sz="3200" b="1" dirty="0"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sono: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Caffè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Cacao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Tè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Spezie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Zucchero di canna</a:t>
            </a:r>
            <a:endParaRPr lang="it-IT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"/>
            </a:pP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Banane</a:t>
            </a:r>
            <a:endParaRPr lang="it-IT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660691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  Scienza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5696" y="6258758"/>
            <a:ext cx="857388" cy="566227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566020" y="324208"/>
            <a:ext cx="766908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equo-solidali</a:t>
            </a:r>
            <a:endParaRPr lang="it-IT" sz="54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pic>
        <p:nvPicPr>
          <p:cNvPr id="13" name="Picture 4" descr="F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164" y="2780928"/>
            <a:ext cx="4303713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6292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212" y="188640"/>
            <a:ext cx="3896587" cy="1173972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1629916" y="1628800"/>
            <a:ext cx="9721080" cy="572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Rispondi alle seguenti domande</a:t>
            </a:r>
            <a:endParaRPr lang="it-IT" sz="3200" b="1" dirty="0" smtClean="0">
              <a:solidFill>
                <a:srgbClr val="FFC000"/>
              </a:solidFill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4" name="Immagine 13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0880" y="2201457"/>
            <a:ext cx="31432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64942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662439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68" y="11495"/>
            <a:ext cx="6453288" cy="1228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Immagine 4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17948" y="1266690"/>
            <a:ext cx="8712968" cy="5236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816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1535113" y="0"/>
            <a:ext cx="967115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4400" b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Prepara la verifica</a:t>
            </a:r>
          </a:p>
          <a:p>
            <a:pPr algn="ctr"/>
            <a:r>
              <a:rPr lang="it-IT" sz="4400" b="1" dirty="0" smtClean="0"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Risorse del capitolo</a:t>
            </a:r>
            <a:endParaRPr lang="it-IT" sz="4400" b="1" dirty="0">
              <a:latin typeface="Verdana" panose="020B060403050404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662439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7768" y="1688690"/>
            <a:ext cx="6453288" cy="13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712" y="3140968"/>
            <a:ext cx="11963400" cy="1323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8437" y="4832778"/>
            <a:ext cx="4171950" cy="136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9" name="Immagine 8" descr="hub_scuola_bianco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57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85900" y="1511536"/>
            <a:ext cx="992892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avvalgono di un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marchio di qualità europeo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di qualità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certificata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particolarmente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pregiati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si distinguono da prodotti analoghi perché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provenienti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determinati territori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derivati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particolari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tecniche produttive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064573" y="490458"/>
            <a:ext cx="6567824" cy="884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marchi di qualità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8308" y="5001722"/>
            <a:ext cx="2380354" cy="14597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62439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magine 10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557908" y="1546165"/>
            <a:ext cx="10225136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L’Europa riconosce le seguenti attestazioni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999141" y="366681"/>
            <a:ext cx="10068782" cy="884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marchi di qualità in Europa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geo2punto0.files.wordpress.com/2013/11/fotolia_35763485_subscription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349" y="40345"/>
            <a:ext cx="1905792" cy="1300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/>
          <p:cNvSpPr/>
          <p:nvPr/>
        </p:nvSpPr>
        <p:spPr>
          <a:xfrm>
            <a:off x="1568936" y="2376972"/>
            <a:ext cx="1000911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Denominazione di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Origine Protetta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Indicazione Geografica Protetta (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IGP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it-IT" sz="3200" b="1" dirty="0" smtClean="0"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0"/>
              </a:spcAft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Prodotti riconosciuti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come Specialità Tradizionale Garantita (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STG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662439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2" name="Immagine 11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5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366220" y="1700808"/>
            <a:ext cx="7056784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Gli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alimenti che si fregiano di un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marchio di qualità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devono essere prodotti secondo precisi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approvati dalle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autorità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certificati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controllati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organismi terzi indipendenti</a:t>
            </a:r>
            <a:endParaRPr lang="it-IT" sz="3200" b="1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78747" y="518420"/>
            <a:ext cx="10068782" cy="88460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marchi di qualità in Europa</a:t>
            </a:r>
            <a:endParaRPr lang="it-IT" sz="48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geo2punto0.files.wordpress.com/2013/11/fotolia_35763485_subscription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5780" y="2366416"/>
            <a:ext cx="3706720" cy="2529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0" y="662439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Immagine 10" descr="hub_scuola_bianco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8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109" y="265812"/>
            <a:ext cx="12168716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48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Denominazione di Origine </a:t>
            </a: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Protetta</a:t>
            </a:r>
            <a:endParaRPr lang="it-IT" sz="48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39758" y="2578593"/>
            <a:ext cx="7337309" cy="2200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Marchio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 qualità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 serve a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tutelare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il legame di alcuni prodotti alimentari con il loro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territorio di </a:t>
            </a:r>
            <a:r>
              <a:rPr lang="it-IT" sz="32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</a:t>
            </a:r>
            <a:endParaRPr lang="it-IT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7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772" y="2148402"/>
            <a:ext cx="3607907" cy="36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30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6606919"/>
            <a:ext cx="12188825" cy="278465"/>
          </a:xfrm>
          <a:solidFill>
            <a:srgbClr val="1F3963"/>
          </a:solidFill>
        </p:spPr>
        <p:txBody>
          <a:bodyPr>
            <a:noAutofit/>
          </a:bodyPr>
          <a:lstStyle/>
          <a:p>
            <a:pPr algn="ctr"/>
            <a:r>
              <a:rPr lang="it-IT" sz="1400" b="1" i="1" dirty="0">
                <a:latin typeface="+mn-lt"/>
              </a:rPr>
              <a:t>Scienza e Cultura </a:t>
            </a:r>
            <a:r>
              <a:rPr lang="it-IT" sz="1400" b="1" i="1" dirty="0" smtClean="0">
                <a:latin typeface="+mn-lt"/>
              </a:rPr>
              <a:t>dell’Alimentazione  -  Luca </a:t>
            </a:r>
            <a:r>
              <a:rPr lang="it-IT" sz="1400" b="1" i="1" dirty="0">
                <a:latin typeface="+mn-lt"/>
              </a:rPr>
              <a:t>La Fauci</a:t>
            </a:r>
          </a:p>
        </p:txBody>
      </p:sp>
      <p:sp>
        <p:nvSpPr>
          <p:cNvPr id="7" name="Rettangolo 6"/>
          <p:cNvSpPr/>
          <p:nvPr/>
        </p:nvSpPr>
        <p:spPr>
          <a:xfrm>
            <a:off x="20109" y="265812"/>
            <a:ext cx="12168716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Bef>
                <a:spcPct val="0"/>
              </a:spcBef>
              <a:buFontTx/>
              <a:buNone/>
            </a:pPr>
            <a:r>
              <a:rPr lang="it-IT" sz="48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Denominazione di Origine </a:t>
            </a:r>
            <a:r>
              <a:rPr lang="it-IT" sz="4800" b="1" dirty="0" smtClean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Protetta</a:t>
            </a:r>
            <a:endParaRPr lang="it-IT" sz="4800" dirty="0" smtClean="0">
              <a:solidFill>
                <a:srgbClr val="FFC000"/>
              </a:solidFill>
              <a:latin typeface="Verdana" panose="020B0604030504040204" pitchFamily="34" charset="0"/>
              <a:ea typeface="Times New Roman" panose="02020603050405020304" pitchFamily="18" charset="0"/>
              <a:cs typeface="MV Boli" panose="02000500030200090000" pitchFamily="2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4294212" y="2325639"/>
            <a:ext cx="7495525" cy="2727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Affinché 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prodotto sia </a:t>
            </a:r>
            <a:r>
              <a:rPr lang="it-IT" sz="3200" b="1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 le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fasi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produzione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trasformazione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ed 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elaborazione</a:t>
            </a:r>
            <a:r>
              <a:rPr lang="it-IT" sz="3200" b="1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devono avvenire in un’</a:t>
            </a:r>
            <a:r>
              <a:rPr lang="it-IT" sz="3200" b="1" dirty="0">
                <a:solidFill>
                  <a:srgbClr val="FFC000"/>
                </a:solidFill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area geografica delimitata</a:t>
            </a:r>
            <a:endParaRPr lang="it-IT" sz="3200" dirty="0">
              <a:solidFill>
                <a:srgbClr val="FFC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6299" y="6597929"/>
            <a:ext cx="12188825" cy="278465"/>
          </a:xfrm>
          <a:prstGeom prst="rect">
            <a:avLst/>
          </a:prstGeom>
          <a:solidFill>
            <a:srgbClr val="1F3963"/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        Scienza e cultura dell’alimentazione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  Per la classe terza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Luca La Fauci 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Markes </a:t>
            </a:r>
            <a:r>
              <a:rPr lang="it-IT" sz="1400" b="1" i="1" dirty="0" smtClean="0">
                <a:solidFill>
                  <a:srgbClr val="FFC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Rizzoli Education </a:t>
            </a:r>
            <a:r>
              <a:rPr lang="it-IT" sz="1400" b="1" i="1" dirty="0" smtClean="0">
                <a:latin typeface="Verdana" panose="020B0604030504040204" pitchFamily="34" charset="0"/>
                <a:ea typeface="Verdana" panose="020B0604030504040204" pitchFamily="34" charset="0"/>
              </a:rPr>
              <a:t>2020</a:t>
            </a:r>
            <a:endParaRPr lang="it-IT" sz="1400" b="1" i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8" name="Immagine 7" descr="hub_scuola_bianco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373" y="6234435"/>
            <a:ext cx="857388" cy="566227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88" y="2047501"/>
            <a:ext cx="3607907" cy="361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4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_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74CF6724-7CFE-4880-9842-33FC89E5B2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TS102804846</Template>
  <TotalTime>0</TotalTime>
  <Words>2258</Words>
  <Application>Microsoft Office PowerPoint</Application>
  <PresentationFormat>Personalizzato</PresentationFormat>
  <Paragraphs>207</Paragraphs>
  <Slides>46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56" baseType="lpstr">
      <vt:lpstr>Arial Unicode MS</vt:lpstr>
      <vt:lpstr>Arial</vt:lpstr>
      <vt:lpstr>Calibri</vt:lpstr>
      <vt:lpstr>Consolas</vt:lpstr>
      <vt:lpstr>Corbel</vt:lpstr>
      <vt:lpstr>MV Boli</vt:lpstr>
      <vt:lpstr>Times New Roman</vt:lpstr>
      <vt:lpstr>Verdana</vt:lpstr>
      <vt:lpstr>Wingdings</vt:lpstr>
      <vt:lpstr>Chalkboard_16x9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Scienza e Cultura dell’Alimentazione  -  Luca La Fauci</vt:lpstr>
      <vt:lpstr>Scienza e Cultura dell’Alimentazione  -  Luca La Fauci</vt:lpstr>
      <vt:lpstr>Scienza e Cultura dell’Alimentazione  -  Luca La Fauci</vt:lpstr>
      <vt:lpstr>Scienza e Cultura dell’Alimentazione  -  Luca La Fauci</vt:lpstr>
      <vt:lpstr>Scienza e Cultura dell’Alimentazione  -  Luca La Fauci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Scienza e Cultura dell’Alimentazione  -  Luca La Fauci</vt:lpstr>
      <vt:lpstr>Scienza e Cultura dell’Alimentazione  -  Luca La Fauci</vt:lpstr>
      <vt:lpstr>Scienza e Cultura dell’Alimentazione  -  Luca La Fauci</vt:lpstr>
      <vt:lpstr>Scienza e Cultura dell’Alimentazione  -  Luca La Fauci</vt:lpstr>
      <vt:lpstr>Scienza e Cultura dell’Alimentazione  -  Luca La Fauci</vt:lpstr>
      <vt:lpstr>Presentazione standard di PowerPoint</vt:lpstr>
      <vt:lpstr>Presentazione standard di PowerPoint</vt:lpstr>
      <vt:lpstr>Scienza e Cultura dell’Alimentazione  -  Luca La Fauci</vt:lpstr>
      <vt:lpstr>Scienza e Cultura dell’Alimentazione  -  Luca La Fauci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2013-11-25T12:07:42Z</dcterms:created>
  <dcterms:modified xsi:type="dcterms:W3CDTF">2020-04-08T12:13:16Z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TC028048469991</vt:lpwstr>
  </property>
</Properties>
</file>