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30"/>
  </p:notesMasterIdLst>
  <p:handoutMasterIdLst>
    <p:handoutMasterId r:id="rId131"/>
  </p:handoutMasterIdLst>
  <p:sldIdLst>
    <p:sldId id="645" r:id="rId3"/>
    <p:sldId id="646" r:id="rId4"/>
    <p:sldId id="647" r:id="rId5"/>
    <p:sldId id="648" r:id="rId6"/>
    <p:sldId id="540" r:id="rId7"/>
    <p:sldId id="589" r:id="rId8"/>
    <p:sldId id="592" r:id="rId9"/>
    <p:sldId id="593" r:id="rId10"/>
    <p:sldId id="590" r:id="rId11"/>
    <p:sldId id="669" r:id="rId12"/>
    <p:sldId id="657" r:id="rId13"/>
    <p:sldId id="542" r:id="rId14"/>
    <p:sldId id="594" r:id="rId15"/>
    <p:sldId id="597" r:id="rId16"/>
    <p:sldId id="650" r:id="rId17"/>
    <p:sldId id="595" r:id="rId18"/>
    <p:sldId id="670" r:id="rId19"/>
    <p:sldId id="596" r:id="rId20"/>
    <p:sldId id="658" r:id="rId21"/>
    <p:sldId id="543" r:id="rId22"/>
    <p:sldId id="651" r:id="rId23"/>
    <p:sldId id="598" r:id="rId24"/>
    <p:sldId id="599" r:id="rId25"/>
    <p:sldId id="671" r:id="rId26"/>
    <p:sldId id="600" r:id="rId27"/>
    <p:sldId id="601" r:id="rId28"/>
    <p:sldId id="656" r:id="rId29"/>
    <p:sldId id="541" r:id="rId30"/>
    <p:sldId id="654" r:id="rId31"/>
    <p:sldId id="672" r:id="rId32"/>
    <p:sldId id="655" r:id="rId33"/>
    <p:sldId id="602" r:id="rId34"/>
    <p:sldId id="653" r:id="rId35"/>
    <p:sldId id="603" r:id="rId36"/>
    <p:sldId id="606" r:id="rId37"/>
    <p:sldId id="652" r:id="rId38"/>
    <p:sldId id="673" r:id="rId39"/>
    <p:sldId id="604" r:id="rId40"/>
    <p:sldId id="605" r:id="rId41"/>
    <p:sldId id="676" r:id="rId42"/>
    <p:sldId id="677" r:id="rId43"/>
    <p:sldId id="544" r:id="rId44"/>
    <p:sldId id="674" r:id="rId45"/>
    <p:sldId id="608" r:id="rId46"/>
    <p:sldId id="607" r:id="rId47"/>
    <p:sldId id="659" r:id="rId48"/>
    <p:sldId id="610" r:id="rId49"/>
    <p:sldId id="660" r:id="rId50"/>
    <p:sldId id="545" r:id="rId51"/>
    <p:sldId id="661" r:id="rId52"/>
    <p:sldId id="662" r:id="rId53"/>
    <p:sldId id="612" r:id="rId54"/>
    <p:sldId id="611" r:id="rId55"/>
    <p:sldId id="613" r:id="rId56"/>
    <p:sldId id="663" r:id="rId57"/>
    <p:sldId id="546" r:id="rId58"/>
    <p:sldId id="664" r:id="rId59"/>
    <p:sldId id="675" r:id="rId60"/>
    <p:sldId id="547" r:id="rId61"/>
    <p:sldId id="665" r:id="rId62"/>
    <p:sldId id="614" r:id="rId63"/>
    <p:sldId id="666" r:id="rId64"/>
    <p:sldId id="667" r:id="rId65"/>
    <p:sldId id="618" r:id="rId66"/>
    <p:sldId id="616" r:id="rId67"/>
    <p:sldId id="617" r:id="rId68"/>
    <p:sldId id="678" r:id="rId69"/>
    <p:sldId id="680" r:id="rId70"/>
    <p:sldId id="679" r:id="rId71"/>
    <p:sldId id="556" r:id="rId72"/>
    <p:sldId id="619" r:id="rId73"/>
    <p:sldId id="620" r:id="rId74"/>
    <p:sldId id="624" r:id="rId75"/>
    <p:sldId id="668" r:id="rId76"/>
    <p:sldId id="621" r:id="rId77"/>
    <p:sldId id="681" r:id="rId78"/>
    <p:sldId id="622" r:id="rId79"/>
    <p:sldId id="627" r:id="rId80"/>
    <p:sldId id="625" r:id="rId81"/>
    <p:sldId id="626" r:id="rId82"/>
    <p:sldId id="682" r:id="rId83"/>
    <p:sldId id="683" r:id="rId84"/>
    <p:sldId id="684" r:id="rId85"/>
    <p:sldId id="685" r:id="rId86"/>
    <p:sldId id="557" r:id="rId87"/>
    <p:sldId id="629" r:id="rId88"/>
    <p:sldId id="686" r:id="rId89"/>
    <p:sldId id="628" r:id="rId90"/>
    <p:sldId id="558" r:id="rId91"/>
    <p:sldId id="630" r:id="rId92"/>
    <p:sldId id="559" r:id="rId93"/>
    <p:sldId id="631" r:id="rId94"/>
    <p:sldId id="632" r:id="rId95"/>
    <p:sldId id="687" r:id="rId96"/>
    <p:sldId id="560" r:id="rId97"/>
    <p:sldId id="564" r:id="rId98"/>
    <p:sldId id="688" r:id="rId99"/>
    <p:sldId id="634" r:id="rId100"/>
    <p:sldId id="689" r:id="rId101"/>
    <p:sldId id="635" r:id="rId102"/>
    <p:sldId id="690" r:id="rId103"/>
    <p:sldId id="691" r:id="rId104"/>
    <p:sldId id="565" r:id="rId105"/>
    <p:sldId id="692" r:id="rId106"/>
    <p:sldId id="639" r:id="rId107"/>
    <p:sldId id="636" r:id="rId108"/>
    <p:sldId id="694" r:id="rId109"/>
    <p:sldId id="693" r:id="rId110"/>
    <p:sldId id="566" r:id="rId111"/>
    <p:sldId id="640" r:id="rId112"/>
    <p:sldId id="567" r:id="rId113"/>
    <p:sldId id="696" r:id="rId114"/>
    <p:sldId id="695" r:id="rId115"/>
    <p:sldId id="698" r:id="rId116"/>
    <p:sldId id="699" r:id="rId117"/>
    <p:sldId id="641" r:id="rId118"/>
    <p:sldId id="642" r:id="rId119"/>
    <p:sldId id="700" r:id="rId120"/>
    <p:sldId id="702" r:id="rId121"/>
    <p:sldId id="701" r:id="rId122"/>
    <p:sldId id="703" r:id="rId123"/>
    <p:sldId id="704" r:id="rId124"/>
    <p:sldId id="568" r:id="rId125"/>
    <p:sldId id="705" r:id="rId126"/>
    <p:sldId id="649" r:id="rId127"/>
    <p:sldId id="643" r:id="rId128"/>
    <p:sldId id="644" r:id="rId12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963"/>
    <a:srgbClr val="26477C"/>
    <a:srgbClr val="1E3760"/>
    <a:srgbClr val="244272"/>
    <a:srgbClr val="294A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85" autoAdjust="0"/>
    <p:restoredTop sz="94660"/>
  </p:normalViewPr>
  <p:slideViewPr>
    <p:cSldViewPr>
      <p:cViewPr>
        <p:scale>
          <a:sx n="60" d="100"/>
          <a:sy n="60" d="100"/>
        </p:scale>
        <p:origin x="1723" y="686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6789"/>
    </p:cViewPr>
  </p:sorterViewPr>
  <p:notesViewPr>
    <p:cSldViewPr showGuides="1">
      <p:cViewPr varScale="1">
        <p:scale>
          <a:sx n="55" d="100"/>
          <a:sy n="55" d="100"/>
        </p:scale>
        <p:origin x="307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viewProps" Target="view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slide" Target="slides/slide124.xml"/><Relationship Id="rId13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notesMaster" Target="notesMasters/notesMaster1.xml"/><Relationship Id="rId13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handoutMaster" Target="handoutMasters/handout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it-IT"/>
              <a:t>28/04/2020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it-IT"/>
              <a:t>28/04/2020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28/04/2020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28/04/2020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28/04/2020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28/04/2020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28/04/2020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28/04/2020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28/04/2020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28/04/2020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28/04/2020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it-IT"/>
              <a:t>28/04/2020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it-IT"/>
              <a:pPr/>
              <a:t>28/04/2020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emf"/><Relationship Id="rId4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ttangolo 2"/>
          <p:cNvSpPr>
            <a:spLocks noChangeArrowheads="1"/>
          </p:cNvSpPr>
          <p:nvPr/>
        </p:nvSpPr>
        <p:spPr bwMode="auto">
          <a:xfrm>
            <a:off x="2710036" y="26556"/>
            <a:ext cx="9659119" cy="211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6000" b="1" dirty="0">
                <a:latin typeface="Verdana" panose="020B0604030504040204" pitchFamily="34" charset="0"/>
                <a:ea typeface="Times New Roman" panose="02020603050405020304" pitchFamily="18" charset="0"/>
                <a:cs typeface="MV Boli" panose="02000500030200090000" pitchFamily="2" charset="0"/>
              </a:rPr>
              <a:t> Carne, salumi, uova e prodotti ittici</a:t>
            </a: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38" y="1"/>
            <a:ext cx="3412626" cy="256490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917" y="2241230"/>
            <a:ext cx="5087356" cy="4168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08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762621" y="260648"/>
            <a:ext cx="1107546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Le uova: definizione e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struttura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518348" y="2204864"/>
            <a:ext cx="6048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% </a:t>
            </a:r>
            <a:r>
              <a:rPr lang="it-IT" sz="2800" b="1" dirty="0">
                <a:latin typeface="Verdana" panose="020B0604030504040204" pitchFamily="34" charset="0"/>
                <a:cs typeface="MV Boli" panose="02000500030200090000" pitchFamily="2" charset="0"/>
              </a:rPr>
              <a:t>possono variare in funzione di numerosi fattori come l’</a:t>
            </a:r>
            <a:r>
              <a:rPr lang="it-IT" sz="2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età della gallina</a:t>
            </a:r>
            <a:r>
              <a:rPr lang="it-IT" sz="2800" b="1" dirty="0">
                <a:latin typeface="Verdana" panose="020B0604030504040204" pitchFamily="34" charset="0"/>
                <a:cs typeface="MV Boli" panose="02000500030200090000" pitchFamily="2" charset="0"/>
              </a:rPr>
              <a:t>, la </a:t>
            </a:r>
            <a:r>
              <a:rPr lang="it-IT" sz="2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razza</a:t>
            </a:r>
            <a:r>
              <a:rPr lang="it-IT" sz="2800" b="1" dirty="0">
                <a:latin typeface="Verdana" panose="020B0604030504040204" pitchFamily="34" charset="0"/>
                <a:cs typeface="MV Boli" panose="02000500030200090000" pitchFamily="2" charset="0"/>
              </a:rPr>
              <a:t>, l’</a:t>
            </a:r>
            <a:r>
              <a:rPr lang="it-IT" sz="2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alimentazione</a:t>
            </a:r>
            <a:r>
              <a:rPr lang="it-IT" sz="2800" b="1" dirty="0">
                <a:latin typeface="Verdana" panose="020B0604030504040204" pitchFamily="34" charset="0"/>
                <a:cs typeface="MV Boli" panose="02000500030200090000" pitchFamily="2" charset="0"/>
              </a:rPr>
              <a:t>, il </a:t>
            </a:r>
            <a:r>
              <a:rPr lang="it-IT" sz="2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metodo di allevamento </a:t>
            </a:r>
            <a:r>
              <a:rPr lang="it-IT" sz="2800" b="1" dirty="0">
                <a:latin typeface="Verdana" panose="020B0604030504040204" pitchFamily="34" charset="0"/>
                <a:cs typeface="MV Boli" panose="02000500030200090000" pitchFamily="2" charset="0"/>
              </a:rPr>
              <a:t>e le </a:t>
            </a:r>
            <a:r>
              <a:rPr lang="it-IT" sz="2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condizioni </a:t>
            </a:r>
            <a:r>
              <a:rPr lang="it-IT" sz="2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ambientali</a:t>
            </a:r>
            <a:endParaRPr lang="it-IT" sz="28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2050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1905014"/>
            <a:ext cx="4753849" cy="3565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2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04440" y="332656"/>
            <a:ext cx="1025473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Valutazione della freschezza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606580" y="1787048"/>
            <a:ext cx="2470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Speratura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52" y="1974837"/>
            <a:ext cx="5229225" cy="4105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5541030" y="2452615"/>
            <a:ext cx="643607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Tecnica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che può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essere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utilizzata anche 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livello industriale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: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consiste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nell’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osservare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l’uovo in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controluce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rispetto a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fascio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luce stretto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intenso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3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04440" y="332656"/>
            <a:ext cx="1025473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Valutazione della freschezza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606580" y="1787048"/>
            <a:ext cx="2470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Speratura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08" y="2048563"/>
            <a:ext cx="5229225" cy="4105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5418981" y="2412100"/>
            <a:ext cx="64360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uovo fresco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deve avere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ancorato 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centro</a:t>
            </a:r>
          </a:p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dell’albume anche dopo rotazione e non devono essere presenti corpi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estranei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60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04440" y="332656"/>
            <a:ext cx="1025473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Valutazione della freschezza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606580" y="1787048"/>
            <a:ext cx="2470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Speratura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08" y="2048563"/>
            <a:ext cx="5229225" cy="4105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Immagine 9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5418981" y="2412100"/>
            <a:ext cx="64360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questa operazione è possibile anche controllare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ampiezza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camera d’aria</a:t>
            </a:r>
          </a:p>
        </p:txBody>
      </p:sp>
    </p:spTree>
    <p:extLst>
      <p:ext uri="{BB962C8B-B14F-4D97-AF65-F5344CB8AC3E}">
        <p14:creationId xmlns:p14="http://schemas.microsoft.com/office/powerpoint/2010/main" val="62783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636257" y="260648"/>
            <a:ext cx="9328195" cy="952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Cambiamenti </a:t>
            </a: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 cottura</a:t>
            </a:r>
            <a:endParaRPr lang="it-IT" sz="5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36257" y="1558108"/>
            <a:ext cx="102187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variazione della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consistenza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colore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delle uova durante la cottura è dovuta al fenomeno della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denaturazione delle proteine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che coagulandosi alterano profondamente la loro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struttura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268" y="4117148"/>
            <a:ext cx="3559990" cy="24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1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636257" y="260648"/>
            <a:ext cx="9328195" cy="952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Cambiamenti </a:t>
            </a: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 cottura</a:t>
            </a:r>
            <a:endParaRPr lang="it-IT" sz="5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589802"/>
            <a:ext cx="9937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Questo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fenomeno è particolarmente evidente nell’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albume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molto più ricco di proteine rispetto al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754" y="3717031"/>
            <a:ext cx="3768156" cy="256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2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636257" y="260648"/>
            <a:ext cx="9328195" cy="952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Cambiamenti </a:t>
            </a: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 cottura</a:t>
            </a:r>
            <a:endParaRPr lang="it-IT" sz="5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294212" y="2060848"/>
            <a:ext cx="738545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proteine dell’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albume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inoltre,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coagulano prima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quelle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perché è sufficiente una temperatura più bassa (65 </a:t>
            </a:r>
            <a:r>
              <a:rPr lang="it-IT" sz="3200" b="1" dirty="0">
                <a:latin typeface="Segoe UI Emoji" panose="020B0502040204020203" pitchFamily="34" charset="0"/>
                <a:ea typeface="Segoe UI Emoji" panose="020B0502040204020203" pitchFamily="34" charset="0"/>
                <a:cs typeface="MV Boli" panose="02000500030200090000" pitchFamily="2" charset="0"/>
              </a:rPr>
              <a:t>°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 contro i circa 70 </a:t>
            </a:r>
            <a:r>
              <a:rPr lang="it-IT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°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 necessari per la coagulazione delle proteine del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tuorlo)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16386" name="Picture 2" descr="Risultati immagini per UOVO FRIT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2618622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0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636257" y="260648"/>
            <a:ext cx="9328195" cy="952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Cambiamenti </a:t>
            </a: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 cottura</a:t>
            </a:r>
            <a:endParaRPr lang="it-IT" sz="5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36257" y="1764680"/>
            <a:ext cx="61926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In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cucina la coagulazione può essere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velocizzata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aggiungendo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sostanze acide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come il succo di limone 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l’aceto</a:t>
            </a:r>
          </a:p>
          <a:p>
            <a:pPr algn="just"/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Zucchero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latte, viceversa,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rallentano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la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coagulazione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050" y="1764680"/>
            <a:ext cx="3285875" cy="4589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4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636257" y="260648"/>
            <a:ext cx="9328195" cy="952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Cambiamenti </a:t>
            </a: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 cottura</a:t>
            </a:r>
            <a:endParaRPr lang="it-IT" sz="5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36257" y="1700808"/>
            <a:ext cx="102793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cottura, inoltre, consente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inattivare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effetto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antinutrizionale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dell’</a:t>
            </a:r>
            <a:r>
              <a:rPr lang="it-IT" sz="3200" b="1" dirty="0" err="1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avidina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392" y="3575941"/>
            <a:ext cx="4271441" cy="26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0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636257" y="260648"/>
            <a:ext cx="9328195" cy="952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Cambiamenti </a:t>
            </a:r>
            <a:r>
              <a:rPr lang="it-IT" sz="54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 cottura</a:t>
            </a:r>
            <a:endParaRPr lang="it-IT" sz="5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934172" y="1700808"/>
            <a:ext cx="79814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 tempi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cottura troppo lunghi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superficie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può sviluppare una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colorazione verdastra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dovuta alla formazione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solfuro ferroso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sostanza derivante dalla reazione dello zolfo liberato dall’idrolisi delle proteine dell’albume e il ferro contenuto nel tuorlo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64" y="2076674"/>
            <a:ext cx="3437639" cy="320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9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13892" y="1812852"/>
            <a:ext cx="619268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tempo medio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transito gastrico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variabile, passando dai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90 minuti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un uovo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parzialmente cotto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ai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120 minuti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uovo crudo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fino ai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180 minuti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uovo sodo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fritto</a:t>
            </a:r>
          </a:p>
        </p:txBody>
      </p:sp>
      <p:sp>
        <p:nvSpPr>
          <p:cNvPr id="5" name="Rettangolo 4"/>
          <p:cNvSpPr/>
          <p:nvPr/>
        </p:nvSpPr>
        <p:spPr>
          <a:xfrm>
            <a:off x="742583" y="260648"/>
            <a:ext cx="1111554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Cottura e digeribilità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17410" name="Picture 2" descr="Risultati immagini per STOMA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88" y="1751708"/>
            <a:ext cx="4340475" cy="4340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04226" y="256104"/>
            <a:ext cx="248337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Guscio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628800"/>
            <a:ext cx="9937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guscio è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rigido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fragile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allo stesso tempo e conferisce all’uovo la sua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forma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caratteristica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180" y="3744944"/>
            <a:ext cx="4431314" cy="190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7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742583" y="260648"/>
            <a:ext cx="11115542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Cottura e digeribilità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4808315" y="1812109"/>
            <a:ext cx="67687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Anche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digeribilità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delle uova varia a seconda della cottura: un uovo alla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coque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per esempio, è più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facilmente digeribile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un uovo fritto; inoltre nel primo caso resta praticamente inalterata la composizione in vitamine</a:t>
            </a:r>
          </a:p>
        </p:txBody>
      </p:sp>
      <p:pic>
        <p:nvPicPr>
          <p:cNvPr id="5" name="Picture 2" descr="Risultati immagini per STOMA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1734444"/>
            <a:ext cx="4340475" cy="4340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4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958479" y="-24720"/>
            <a:ext cx="92079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Conservazione delle uova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 guscio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62117" y="1773904"/>
            <a:ext cx="97210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impermeabilizzazione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del guscio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per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impedire l’evaporazione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dell’acqua </a:t>
            </a:r>
          </a:p>
          <a:p>
            <a:pPr algn="just">
              <a:buClr>
                <a:schemeClr val="tx1"/>
              </a:buClr>
            </a:pP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 Effettuata con:</a:t>
            </a:r>
          </a:p>
          <a:p>
            <a:pPr marL="514350" indent="-514350" algn="just">
              <a:buClr>
                <a:srgbClr val="FFC000"/>
              </a:buClr>
              <a:buSzPct val="80000"/>
              <a:buFont typeface="+mj-lt"/>
              <a:buAutoNum type="arabicParenR"/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Silicato di potassio</a:t>
            </a:r>
          </a:p>
          <a:p>
            <a:pPr marL="514350" indent="-514350" algn="just">
              <a:buClr>
                <a:srgbClr val="FFC000"/>
              </a:buClr>
              <a:buSzPct val="80000"/>
              <a:buFont typeface="+mj-lt"/>
              <a:buAutoNum type="arabicParenR"/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Acqua e calce</a:t>
            </a:r>
          </a:p>
          <a:p>
            <a:pPr marL="514350" indent="-514350" algn="just">
              <a:buClr>
                <a:srgbClr val="FFC000"/>
              </a:buClr>
              <a:buSzPct val="80000"/>
              <a:buFont typeface="+mj-lt"/>
              <a:buAutoNum type="arabicParenR"/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Vasellina</a:t>
            </a:r>
          </a:p>
          <a:p>
            <a:pPr marL="514350" indent="-514350" algn="just">
              <a:buClr>
                <a:srgbClr val="FFC000"/>
              </a:buClr>
              <a:buSzPct val="80000"/>
              <a:buFont typeface="+mj-lt"/>
              <a:buAutoNum type="arabicParenR"/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Vernici gommose</a:t>
            </a:r>
          </a:p>
          <a:p>
            <a:pPr algn="just">
              <a:buClr>
                <a:schemeClr val="tx1"/>
              </a:buClr>
            </a:pP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131" y="2824195"/>
            <a:ext cx="2699477" cy="35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958479" y="-24720"/>
            <a:ext cx="92079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Conservazione delle uova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 guscio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701924" y="1908434"/>
            <a:ext cx="97210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refrigerazione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 temperatura costante compresa tra 0 e +3 °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C; 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uova andrebbero conservate con il polo ottuso, a cui corrisponde la camera d’aria, rivolto verso l’alto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8" y="1764171"/>
            <a:ext cx="1870784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5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958479" y="-24720"/>
            <a:ext cx="92079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Conservazione delle uova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 guscio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3" name="Rettangolo 2"/>
          <p:cNvSpPr/>
          <p:nvPr/>
        </p:nvSpPr>
        <p:spPr>
          <a:xfrm>
            <a:off x="1557908" y="1716944"/>
            <a:ext cx="9721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conservazione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in atmosfera controllata, basata sulla sostituzione dell’ossigeno atmosferico con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anidride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carbonica</a:t>
            </a:r>
            <a:endParaRPr lang="it-IT" sz="3200" dirty="0">
              <a:solidFill>
                <a:srgbClr val="FFC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387" y="3704234"/>
            <a:ext cx="3180122" cy="24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4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955152" y="0"/>
            <a:ext cx="92079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Conservazione delle uova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sgusciate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3" name="Rettangolo 2"/>
          <p:cNvSpPr/>
          <p:nvPr/>
        </p:nvSpPr>
        <p:spPr>
          <a:xfrm>
            <a:off x="1752451" y="1700808"/>
            <a:ext cx="707826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pastorizzazione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a 65 </a:t>
            </a:r>
            <a:r>
              <a:rPr lang="it-IT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°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 per pochi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minuti; 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uova pastorizzate, di norma vendute in contenitori di tetrapak, trovano largo impiego nei ristoranti e nelle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pasticcerie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9429" y="1725315"/>
            <a:ext cx="1452179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9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3" name="Rettangolo 2"/>
          <p:cNvSpPr/>
          <p:nvPr/>
        </p:nvSpPr>
        <p:spPr>
          <a:xfrm>
            <a:off x="1629916" y="1618843"/>
            <a:ext cx="93959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congelamento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tecnica applicata a uova precedentemente pastorizzate e chiuse in contenitori metallici a tenuta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ermetica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955152" y="0"/>
            <a:ext cx="92079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Conservazione delle uova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sgusciate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9" name="Picture 2" descr="Risultati immagini per cristalli di ghiacci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552" y="3689936"/>
            <a:ext cx="2731169" cy="2731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2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3" name="Rettangolo 2"/>
          <p:cNvSpPr/>
          <p:nvPr/>
        </p:nvSpPr>
        <p:spPr>
          <a:xfrm>
            <a:off x="1485900" y="2132856"/>
            <a:ext cx="69847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essiccazione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tecnica effettuata per mezzo di piastre riscaldate o attraverso il processo di essiccazione a spruzzo (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spray-dry)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955152" y="0"/>
            <a:ext cx="92079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Conservazione delle uova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sgusciate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756" y="2022687"/>
            <a:ext cx="2598101" cy="378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4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3" name="Rettangolo 2"/>
          <p:cNvSpPr/>
          <p:nvPr/>
        </p:nvSpPr>
        <p:spPr>
          <a:xfrm>
            <a:off x="1667042" y="1561522"/>
            <a:ext cx="93959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ricostruzione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meccanica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tecnica effettuata per mezzo di un sistema di cilindri concentrici in grado di assemblare albumi e tuorli in maniera tale da ottenere un “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uovo lungo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”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955152" y="0"/>
            <a:ext cx="92079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Conservazione delle uova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sgusciate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092" y="4274325"/>
            <a:ext cx="5374332" cy="216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3" name="Rettangolo 2"/>
          <p:cNvSpPr/>
          <p:nvPr/>
        </p:nvSpPr>
        <p:spPr>
          <a:xfrm>
            <a:off x="1667042" y="1561522"/>
            <a:ext cx="93959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L’uovo «lungo» è comodo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per preparare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guarnizioni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farciture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nella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ristorazione: consente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ottenere fette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tutte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delle stesse dimensioni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955152" y="0"/>
            <a:ext cx="92079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Conservazione delle uova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sgusciate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092" y="4274325"/>
            <a:ext cx="5374332" cy="216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0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3" name="Rettangolo 2"/>
          <p:cNvSpPr/>
          <p:nvPr/>
        </p:nvSpPr>
        <p:spPr>
          <a:xfrm>
            <a:off x="1667042" y="1561522"/>
            <a:ext cx="98279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Vengono definiti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ovoprodotti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tutti i prodotti alimentari ottenuti dalla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sgusciatura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dell’uovo, si presentano sotto forma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liquida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congelata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come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polveri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essiccate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294212" y="278564"/>
            <a:ext cx="43172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err="1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Ovoprodotti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027" y="3746506"/>
            <a:ext cx="4392488" cy="277104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52" y="4568028"/>
            <a:ext cx="5201376" cy="16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04226" y="256104"/>
            <a:ext cx="248337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Guscio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286100" y="2741123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Ha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una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struttura mineralizzata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composta da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carbonato e fosfato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calcio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72" y="1988840"/>
            <a:ext cx="2699477" cy="35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3" name="Rettangolo 2"/>
          <p:cNvSpPr/>
          <p:nvPr/>
        </p:nvSpPr>
        <p:spPr>
          <a:xfrm>
            <a:off x="1667042" y="1644731"/>
            <a:ext cx="98279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possono ottenere sia dalle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uova intere sgusciate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dal solo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dal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solo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albume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294212" y="332656"/>
            <a:ext cx="43172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err="1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Ovoprodotti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027" y="3746506"/>
            <a:ext cx="4392488" cy="277104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52" y="4568028"/>
            <a:ext cx="5201376" cy="16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1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3" name="Rettangolo 2"/>
          <p:cNvSpPr/>
          <p:nvPr/>
        </p:nvSpPr>
        <p:spPr>
          <a:xfrm>
            <a:off x="4438228" y="2020815"/>
            <a:ext cx="734481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Per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poter essere utilizzati come ingredienti alimentari, tutti gli </a:t>
            </a:r>
            <a:r>
              <a:rPr lang="it-IT" sz="3200" b="1" dirty="0" err="1">
                <a:latin typeface="Verdana" panose="020B0604030504040204" pitchFamily="34" charset="0"/>
                <a:cs typeface="MV Boli" panose="02000500030200090000" pitchFamily="2" charset="0"/>
              </a:rPr>
              <a:t>ovoprodotti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devono subire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trattamento termico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pastorizzazione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che ha lo scopo di ridurre la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carica batterica totale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ed eliminare eventuali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batteri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patogeni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321184" y="404664"/>
            <a:ext cx="43172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err="1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Ovoprodotti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5122" name="Picture 2" descr="Salmonella: il vero problema è la carne di maiale. Intervista a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65" y="2481999"/>
            <a:ext cx="3680347" cy="2760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50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3" name="Rettangolo 2"/>
          <p:cNvSpPr/>
          <p:nvPr/>
        </p:nvSpPr>
        <p:spPr>
          <a:xfrm>
            <a:off x="1667042" y="1561522"/>
            <a:ext cx="98279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sgusciatura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questi prodotti risolve alcuni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problemi igienici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logistici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legati all’uso delle uova crude nell’artigianato e nell’industria alimentare (ingombro, costi di trasporto, conservazione e pericoli microbiologici legati alla sgusciatura e alla manipolazione dei gusci d’uovo)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273159" y="396064"/>
            <a:ext cx="43172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err="1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Ovoprodotti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268" y="5073488"/>
            <a:ext cx="3266992" cy="140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1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idx="4294967295"/>
          </p:nvPr>
        </p:nvSpPr>
        <p:spPr>
          <a:xfrm>
            <a:off x="0" y="6607175"/>
            <a:ext cx="12188825" cy="277813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magine 4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468" y="181747"/>
            <a:ext cx="9863289" cy="6234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34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idx="4294967295"/>
          </p:nvPr>
        </p:nvSpPr>
        <p:spPr>
          <a:xfrm>
            <a:off x="0" y="6607175"/>
            <a:ext cx="12188825" cy="277813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magine 4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36" y="22521"/>
            <a:ext cx="11126753" cy="60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5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12" y="188640"/>
            <a:ext cx="3896587" cy="117397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29916" y="1628800"/>
            <a:ext cx="9721080" cy="572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Rispondi alle seguenti domande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742" y="2201457"/>
            <a:ext cx="3057525" cy="4465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612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68" y="11495"/>
            <a:ext cx="6453288" cy="122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028" y="1323093"/>
            <a:ext cx="7560840" cy="5191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937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535113" y="0"/>
            <a:ext cx="96711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Prepara la verifica</a:t>
            </a:r>
          </a:p>
          <a:p>
            <a:pPr algn="ctr"/>
            <a:r>
              <a:rPr lang="it-IT" sz="44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Risorse del capitolo</a:t>
            </a:r>
            <a:endParaRPr lang="it-IT" sz="44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768" y="1688690"/>
            <a:ext cx="6453288" cy="132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2" y="3140968"/>
            <a:ext cx="11963400" cy="132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437" y="4832778"/>
            <a:ext cx="4171950" cy="1362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 descr="hub_scuola_bianco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034075" y="260648"/>
            <a:ext cx="248337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Guscio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646140" y="2780928"/>
            <a:ext cx="80648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2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sali minerali </a:t>
            </a:r>
            <a:r>
              <a:rPr lang="it-IT" sz="2800" b="1" dirty="0">
                <a:latin typeface="Verdana" panose="020B0604030504040204" pitchFamily="34" charset="0"/>
                <a:cs typeface="MV Boli" panose="02000500030200090000" pitchFamily="2" charset="0"/>
              </a:rPr>
              <a:t>in esso contenuti svolgono l’importante funzione di fornire </a:t>
            </a:r>
            <a:r>
              <a:rPr lang="it-IT" sz="2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calcio</a:t>
            </a:r>
            <a:r>
              <a:rPr lang="it-IT" sz="2800" b="1" dirty="0">
                <a:latin typeface="Verdana" panose="020B0604030504040204" pitchFamily="34" charset="0"/>
                <a:cs typeface="MV Boli" panose="02000500030200090000" pitchFamily="2" charset="0"/>
              </a:rPr>
              <a:t> all’</a:t>
            </a:r>
            <a:r>
              <a:rPr lang="it-IT" sz="2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embrione </a:t>
            </a:r>
            <a:r>
              <a:rPr lang="it-IT" sz="2800" b="1" dirty="0">
                <a:latin typeface="Verdana" panose="020B0604030504040204" pitchFamily="34" charset="0"/>
                <a:cs typeface="MV Boli" panose="02000500030200090000" pitchFamily="2" charset="0"/>
              </a:rPr>
              <a:t>man mano che questo sviluppa il suo </a:t>
            </a:r>
            <a:r>
              <a:rPr lang="it-IT" sz="2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scheletro</a:t>
            </a:r>
            <a:endParaRPr lang="it-IT" sz="28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5122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93670" y="2501260"/>
            <a:ext cx="4219542" cy="3164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8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04226" y="256104"/>
            <a:ext cx="248337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Guscio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926060" y="1636331"/>
            <a:ext cx="8712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guscio, inoltre, grazie alla presenza sulla sua superficie esterna di una sostanza con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effetto batteriostatico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mucina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), costituisce un’efficace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barriera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contro l’ingresso dei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microrganismi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all’interno dell’uovo, rimanendo comunque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porosa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permeabile ai gas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al vapore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acqueo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83" y="2102494"/>
            <a:ext cx="2699477" cy="35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4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04226" y="256104"/>
            <a:ext cx="248337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Guscio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556792"/>
            <a:ext cx="99371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suo interno il guscio è ricoperto da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due membrane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sovrapposte l’una all’altra: quella adesa al guscio prende il nome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membrana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testacea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021" y="3618505"/>
            <a:ext cx="6823782" cy="2899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320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04226" y="256104"/>
            <a:ext cx="248337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Guscio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556792"/>
            <a:ext cx="99371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2800" b="1" dirty="0">
                <a:latin typeface="Verdana" panose="020B0604030504040204" pitchFamily="34" charset="0"/>
                <a:cs typeface="MV Boli" panose="02000500030200090000" pitchFamily="2" charset="0"/>
              </a:rPr>
              <a:t>due membrane si separano solo in corrispondenza del </a:t>
            </a:r>
            <a:r>
              <a:rPr lang="it-IT" sz="2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polo ottuso </a:t>
            </a:r>
            <a:r>
              <a:rPr lang="it-IT" sz="2800" b="1" dirty="0">
                <a:latin typeface="Verdana" panose="020B0604030504040204" pitchFamily="34" charset="0"/>
                <a:cs typeface="MV Boli" panose="02000500030200090000" pitchFamily="2" charset="0"/>
              </a:rPr>
              <a:t>dell’uovo andando a formare la cosiddetta </a:t>
            </a:r>
            <a:r>
              <a:rPr lang="it-IT" sz="2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camera </a:t>
            </a:r>
            <a:r>
              <a:rPr lang="it-IT" sz="2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d’aria</a:t>
            </a:r>
            <a:endParaRPr lang="it-IT" sz="28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68" y="3151805"/>
            <a:ext cx="6823782" cy="2899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861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04226" y="256104"/>
            <a:ext cx="248337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Guscio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895581" y="1700808"/>
            <a:ext cx="784887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misurazione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altezza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camera d’aria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viene utilizzata per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valutare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freschezza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dell’uovo</a:t>
            </a:r>
          </a:p>
          <a:p>
            <a:pPr algn="just"/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in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quello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appena deposto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appena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accennata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mentre con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invecchiamento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dell’uovo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aumenta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rapidamente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volume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8" y="2060848"/>
            <a:ext cx="3600158" cy="2918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Freccia in giù 3"/>
          <p:cNvSpPr/>
          <p:nvPr/>
        </p:nvSpPr>
        <p:spPr>
          <a:xfrm>
            <a:off x="7174532" y="3284984"/>
            <a:ext cx="288032" cy="432048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34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900" y="6579535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04226" y="256104"/>
            <a:ext cx="248337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Guscio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438228" y="1726930"/>
            <a:ext cx="70567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colore del guscio dell’uovo è influenzato da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fattori genetici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(razza alla quale appartiene la gallina) e non influisce in alcun modo sulle proprietà nutritive o su quelle sensoriali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dell’uovo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6146" name="Picture 2" descr="Livorno femmina colorazione collo o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28" y="1767401"/>
            <a:ext cx="3706589" cy="3536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7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900" y="6579535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5104226" y="256104"/>
            <a:ext cx="2483373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Guscio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887142" y="1976352"/>
            <a:ext cx="56899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gallina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razza livornese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per esempio, produce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uova bianche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mentre quelle della più comune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gallina padovana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sono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rosate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marroncino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26" name="Picture 2" descr="Should I or shouldn't I eat eggs? - The Silver Li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1896613"/>
            <a:ext cx="5543323" cy="3698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9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760565" y="126310"/>
            <a:ext cx="5407249" cy="1239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7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Capitolo 3</a:t>
            </a:r>
            <a:endParaRPr lang="it-IT" sz="72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12" name="Rettangolo 2"/>
          <p:cNvSpPr>
            <a:spLocks noChangeArrowheads="1"/>
          </p:cNvSpPr>
          <p:nvPr/>
        </p:nvSpPr>
        <p:spPr bwMode="auto">
          <a:xfrm>
            <a:off x="1197868" y="1512750"/>
            <a:ext cx="103954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it-IT" sz="5400" b="1" dirty="0" smtClean="0"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Uova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236" y="2436080"/>
            <a:ext cx="3529784" cy="405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2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942284" y="300784"/>
            <a:ext cx="2802369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Albume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4" name="Rettangolo 3"/>
          <p:cNvSpPr/>
          <p:nvPr/>
        </p:nvSpPr>
        <p:spPr>
          <a:xfrm>
            <a:off x="1413892" y="1628800"/>
            <a:ext cx="66967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Noto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anche come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bianco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chiara d’uovo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l’albume occupa il doppio del volume dell’uovo rispetto al tuorlo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60%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contro il 30%) ed è costituito principalmente da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acqua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(88%) 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proteine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(11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%)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399" y="2283342"/>
            <a:ext cx="3567531" cy="242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4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735664" y="260648"/>
            <a:ext cx="3129383" cy="952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Albume</a:t>
            </a:r>
            <a:endParaRPr lang="it-IT" sz="54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4" name="Rettangolo 3"/>
          <p:cNvSpPr/>
          <p:nvPr/>
        </p:nvSpPr>
        <p:spPr>
          <a:xfrm>
            <a:off x="3286100" y="2411805"/>
            <a:ext cx="8352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principale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proteina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è l’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ovoalbumina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contenente tutti gli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amminoacidi essenziali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particolarmente ricca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amminoacidi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solforati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72" y="1695833"/>
            <a:ext cx="2797815" cy="4797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086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899171" y="260648"/>
            <a:ext cx="2802369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Albume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4" name="Rettangolo 3"/>
          <p:cNvSpPr/>
          <p:nvPr/>
        </p:nvSpPr>
        <p:spPr>
          <a:xfrm>
            <a:off x="1557908" y="1556792"/>
            <a:ext cx="102251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seconda proteina dell’albume in termini quantitativi è la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conalbumina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caratterizzata dal fatto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coagulare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calore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conferire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colorazione bianca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albume cotto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372" y="3764810"/>
            <a:ext cx="3381972" cy="265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9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899170" y="260648"/>
            <a:ext cx="280237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Albume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4" name="Rettangolo 3"/>
          <p:cNvSpPr/>
          <p:nvPr/>
        </p:nvSpPr>
        <p:spPr>
          <a:xfrm>
            <a:off x="1557908" y="1556792"/>
            <a:ext cx="102971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altre proteine dell’albume sono l’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ovomucoide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lisozima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(un enzima con attività antibatterica) e l’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avidina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una proteina che si comporta da 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antinutriente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perché si lega alla biotina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vitamina H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rendendola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inattiva</a:t>
            </a:r>
          </a:p>
          <a:p>
            <a:pPr algn="just"/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Essendo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termolabile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l’</a:t>
            </a:r>
            <a:r>
              <a:rPr lang="it-IT" sz="3200" b="1" dirty="0" err="1">
                <a:latin typeface="Verdana" panose="020B0604030504040204" pitchFamily="34" charset="0"/>
                <a:cs typeface="MV Boli" panose="02000500030200090000" pitchFamily="2" charset="0"/>
              </a:rPr>
              <a:t>avidina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con il calore perde la sua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azione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2" name="Freccia in giù 1"/>
          <p:cNvSpPr/>
          <p:nvPr/>
        </p:nvSpPr>
        <p:spPr>
          <a:xfrm>
            <a:off x="6706480" y="4581128"/>
            <a:ext cx="396044" cy="432048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995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899170" y="260648"/>
            <a:ext cx="280237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Albume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4" name="Rettangolo 3"/>
          <p:cNvSpPr/>
          <p:nvPr/>
        </p:nvSpPr>
        <p:spPr>
          <a:xfrm>
            <a:off x="1557908" y="1556792"/>
            <a:ext cx="102971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L’albume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contiene anche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vitamine del gruppo B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calcio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potassio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magnesio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8" name="Picture 2" descr="Integratori a base di vitamine e sali minera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083" y="2997504"/>
            <a:ext cx="4896544" cy="3165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33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899170" y="260648"/>
            <a:ext cx="280237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Albume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485900" y="1529383"/>
            <a:ext cx="98650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Nell’albume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un uovo fresco si distinguono zone dense di consistenza gelatinosa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albume denso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e zone più fluide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albume liquido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 che, dopo la deposizione prendono progressivamente il posto di quelle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dense con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il passare dei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giorni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868" y="4509120"/>
            <a:ext cx="3259898" cy="190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2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899170" y="260648"/>
            <a:ext cx="280237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Albume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4" name="Rettangolo 3"/>
          <p:cNvSpPr/>
          <p:nvPr/>
        </p:nvSpPr>
        <p:spPr>
          <a:xfrm>
            <a:off x="1485900" y="1647848"/>
            <a:ext cx="102971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In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prossimità dei due poli del guscio, nell’albume si riconoscono due piccoli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cordoni gelatinosi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avvolti a spirale detti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calaze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990" y="3129450"/>
            <a:ext cx="8128325" cy="345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09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899170" y="260648"/>
            <a:ext cx="280237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Albume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4" name="Rettangolo 3"/>
          <p:cNvSpPr/>
          <p:nvPr/>
        </p:nvSpPr>
        <p:spPr>
          <a:xfrm>
            <a:off x="1485900" y="1647848"/>
            <a:ext cx="102971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compito delle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calaze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quello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mantenere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 sospeso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centro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dell’uovo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990" y="3129450"/>
            <a:ext cx="8128325" cy="345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287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8" y="1574772"/>
            <a:ext cx="98650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Il tuorlo è una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cellula gigante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sintetizzata nei follicoli dell’ovario della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gallina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097141" y="260648"/>
            <a:ext cx="240642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990" y="3129450"/>
            <a:ext cx="8128325" cy="345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362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5086300" y="369412"/>
            <a:ext cx="240642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3934172" y="2348880"/>
            <a:ext cx="76739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 rottura del follicolo questo ovulo passa nell’ovidotto dove, nell’arco di 24 ore, può avvenire la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fecondazione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8" name="Picture 2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1436" y="2233032"/>
            <a:ext cx="4457734" cy="3343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2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-170284" y="332656"/>
            <a:ext cx="13609512" cy="1143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66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Lezione</a:t>
            </a:r>
            <a:r>
              <a:rPr lang="it-IT" sz="6600" b="1" dirty="0"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 # </a:t>
            </a:r>
            <a:r>
              <a:rPr lang="it-IT" sz="66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9</a:t>
            </a:r>
          </a:p>
        </p:txBody>
      </p:sp>
      <p:sp>
        <p:nvSpPr>
          <p:cNvPr id="10" name="Rettangolo 2"/>
          <p:cNvSpPr>
            <a:spLocks noChangeArrowheads="1"/>
          </p:cNvSpPr>
          <p:nvPr/>
        </p:nvSpPr>
        <p:spPr bwMode="auto">
          <a:xfrm>
            <a:off x="1053852" y="1660027"/>
            <a:ext cx="103954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None/>
            </a:pPr>
            <a:r>
              <a:rPr lang="it-IT" sz="5400" b="1" dirty="0" smtClean="0"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Uova e </a:t>
            </a:r>
            <a:r>
              <a:rPr lang="it-IT" sz="54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MV Boli" panose="02000500030200090000" pitchFamily="2" charset="0"/>
              </a:rPr>
              <a:t>ovoprodotti</a:t>
            </a:r>
            <a:endParaRPr lang="it-IT" sz="5400" b="1" dirty="0" smtClean="0">
              <a:latin typeface="Verdana" panose="020B0604030504040204" pitchFamily="34" charset="0"/>
              <a:ea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374" y="2759705"/>
            <a:ext cx="2699477" cy="35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7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5086300" y="369412"/>
            <a:ext cx="240642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5063681" y="2634912"/>
            <a:ext cx="6624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uova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prodotte 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scopo alimentare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non vengono fatte fecondare, per questo 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galli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vengono tenuti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separati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dalle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galline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8" y="2022384"/>
            <a:ext cx="4452717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9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5097141" y="260648"/>
            <a:ext cx="240642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8" y="1574772"/>
            <a:ext cx="98650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L’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ovulo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viene successivamente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rivestito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dall’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albume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dal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guscio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990" y="3129450"/>
            <a:ext cx="8128325" cy="345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206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5097140" y="260648"/>
            <a:ext cx="240642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8" y="1493835"/>
            <a:ext cx="98650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Occupa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zona centrale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dell’uovo, ha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forma sferica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ed è avvolto dalla sottile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membrana vitellina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che lo separa dall’albume nel quale è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sospeso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68" y="3693334"/>
            <a:ext cx="6745271" cy="2865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876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5097140" y="260648"/>
            <a:ext cx="240642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4088235" y="2348880"/>
            <a:ext cx="74888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All’interno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 tuorlo si distingue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nucleo germinale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dal quale prende avvio lo sviluppo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pulcino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nelle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uova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fecondate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3" name="Picture 2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1436" y="2233032"/>
            <a:ext cx="4457734" cy="3343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67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5097141" y="260648"/>
            <a:ext cx="240642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8" y="1574772"/>
            <a:ext cx="98650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colorazione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 tuorlo, che va dal giallo pallido all’arancione acceso, è influenzata principalmente dagli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alimenti assunti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dalla gallina 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069" y="4107168"/>
            <a:ext cx="3326773" cy="2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6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5097140" y="260648"/>
            <a:ext cx="240642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3142084" y="2398123"/>
            <a:ext cx="8208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pigmenti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responsabili della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colorazione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si chiamano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xantofille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un gruppo di sostanze appartenente alla famiglia dei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carotenoidi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72" y="1988840"/>
            <a:ext cx="2229161" cy="38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0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5097140" y="260648"/>
            <a:ext cx="240642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3142084" y="2852936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mais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per esempio, contiene xantofille che conferiscono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colorazione gialla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al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72" y="1988840"/>
            <a:ext cx="2229161" cy="38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9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5097140" y="260648"/>
            <a:ext cx="240642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3430116" y="2334309"/>
            <a:ext cx="78488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Questi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coloranti, secondo la legislazione comunitaria, possono essere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aggiunti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direttamente ai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mangimi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anche per ottenere un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di colore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arancione intenso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64" y="2492896"/>
            <a:ext cx="3032325" cy="30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5158308" y="301542"/>
            <a:ext cx="240642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8" y="1574772"/>
            <a:ext cx="98650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tuorlo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è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composto dal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50%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circa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acqua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30%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lipidi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(trigliceridi e fosfolipidi), assenti nell’albume, e per il rimanente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20%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proteine</a:t>
            </a:r>
          </a:p>
          <a:p>
            <a:pPr algn="just"/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appartengono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in gran parte al gruppo delle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fosfoproteine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le più importanti delle quali sono l’</a:t>
            </a:r>
            <a:r>
              <a:rPr lang="it-IT" sz="3200" b="1" dirty="0" err="1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ovovitellina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la </a:t>
            </a:r>
            <a:r>
              <a:rPr lang="it-IT" sz="3200" b="1" dirty="0" err="1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fosvitina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3" name="Freccia in giù 2"/>
          <p:cNvSpPr/>
          <p:nvPr/>
        </p:nvSpPr>
        <p:spPr>
          <a:xfrm>
            <a:off x="6238428" y="3864125"/>
            <a:ext cx="504056" cy="576064"/>
          </a:xfrm>
          <a:prstGeom prst="down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4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4150196" y="2492896"/>
            <a:ext cx="72728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tuorlo contiene anche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colesterolo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vitamina 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vitamina 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vitamina D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alcune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vitamine del gruppo B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ferro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5158308" y="301542"/>
            <a:ext cx="240642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20" y="2312452"/>
            <a:ext cx="3032325" cy="30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4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1323"/>
            <a:ext cx="5302324" cy="664824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311025" y="2204864"/>
            <a:ext cx="3703258" cy="2428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it-IT" sz="44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</a:t>
            </a: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pag</a:t>
            </a:r>
            <a:r>
              <a:rPr lang="it-IT" sz="44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85 </a:t>
            </a:r>
          </a:p>
          <a:p>
            <a:pPr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</a:t>
            </a: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pag</a:t>
            </a:r>
            <a:r>
              <a:rPr lang="it-IT" sz="44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96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512491" y="332656"/>
            <a:ext cx="6226383" cy="952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54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Pagine sul libro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Immagine 10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idx="4294967295"/>
          </p:nvPr>
        </p:nvSpPr>
        <p:spPr>
          <a:xfrm>
            <a:off x="0" y="6607175"/>
            <a:ext cx="12188825" cy="277813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5158308" y="301542"/>
            <a:ext cx="240642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259" y="301542"/>
            <a:ext cx="7280525" cy="60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0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12" y="188640"/>
            <a:ext cx="3896587" cy="117397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29916" y="1628800"/>
            <a:ext cx="9721080" cy="572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Rispondi alle seguenti domande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692" y="2107473"/>
            <a:ext cx="3095625" cy="441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59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584963" y="260648"/>
            <a:ext cx="9430788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nutritivo delle uova</a:t>
            </a:r>
            <a:endParaRPr lang="it-IT" sz="5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800204" y="1700808"/>
            <a:ext cx="777686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Nonostante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assenza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glucidi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vitamina C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l’uovo rappresenta un buon alimento sotto l’aspetto qualitativo e quantitativo, soprattutto durante fasi importanti della vita come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infanzia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accrescimento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gravidanza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l’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allattamento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53" y="1604998"/>
            <a:ext cx="3379479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272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584963" y="260648"/>
            <a:ext cx="9430788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nutritivo delle uova</a:t>
            </a:r>
            <a:endParaRPr lang="it-IT" sz="5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934172" y="2869135"/>
            <a:ext cx="77768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nutrizionale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delle uova ne riflette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ruolo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biologico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che è quello di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consentire lo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sviluppo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embrione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Picture 2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1436" y="2233033"/>
            <a:ext cx="4457734" cy="3343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86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85900" y="2062071"/>
            <a:ext cx="638464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Alimento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prevalentemente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plastico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con un buon apporto energetico: 100 g di parte edibile, che corrispondono a due uova di circa 60 g l’una, apportano infatti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128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kcal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838" y="2106167"/>
            <a:ext cx="3900044" cy="3531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845940" y="318721"/>
            <a:ext cx="90730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nutritivo delle uova</a:t>
            </a:r>
            <a:endParaRPr lang="it-IT" sz="44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5240363" y="2132856"/>
            <a:ext cx="63367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proteine presenti nell’uovo sono quelle con il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valore biologico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più elevato rispetto agli altri alimenti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764" y="2041085"/>
            <a:ext cx="4695349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845940" y="318721"/>
            <a:ext cx="90730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nutritivo delle uova</a:t>
            </a:r>
            <a:endParaRPr lang="it-IT" sz="44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46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5230316" y="1772816"/>
            <a:ext cx="633670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loro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composizione in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amminoacidi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si avvicina molto a quella delle proteine che costituiscono l’organismo umano, in quanto sono complete di tutti gli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8 amminoacidi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essenziali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764" y="2041085"/>
            <a:ext cx="4695349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845940" y="332656"/>
            <a:ext cx="90730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nutritivo delle uova</a:t>
            </a:r>
            <a:endParaRPr lang="it-IT" sz="44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21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4006180" y="2132856"/>
            <a:ext cx="69047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razione lipidica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: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gli acidi grassi presenti nei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trigliceridi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nei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fosfolipidi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 tuorlo sono per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65% insaturi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per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35%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saturi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magine 5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80" y="2024997"/>
            <a:ext cx="3032325" cy="3045625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845940" y="318721"/>
            <a:ext cx="90730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nutritivo delle uova</a:t>
            </a:r>
            <a:endParaRPr lang="it-IT" sz="44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85900" y="1628800"/>
            <a:ext cx="100091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loro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combinazione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può essere influenzata dalla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composizione dei mangimi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: questa strategia è usata, per esempio, per produrre uova contenenti acidi grassi essenziali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omega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3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magine 5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318" y="4214628"/>
            <a:ext cx="4558070" cy="2257226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845940" y="318721"/>
            <a:ext cx="90730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nutritivo delle uova</a:t>
            </a:r>
            <a:endParaRPr lang="it-IT" sz="44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719821" y="260648"/>
            <a:ext cx="9469259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 micronutrienti nelle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719821" y="1641187"/>
            <a:ext cx="101352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colesterolo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corrisponde 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5%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dei lipidi e in un uovo da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60 g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raggiunge circa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200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mg</a:t>
            </a:r>
          </a:p>
        </p:txBody>
      </p:sp>
      <p:pic>
        <p:nvPicPr>
          <p:cNvPr id="1026" name="Picture 2" descr="Risultati immagini per colestero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28" y="3233063"/>
            <a:ext cx="3895094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762621" y="260648"/>
            <a:ext cx="1107546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Le uova: definizione e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struttura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872211" y="2053444"/>
            <a:ext cx="77048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Dal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punto di vista biologico l’uovo è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cellula riproduttiva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prodotta dalle femmine degli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animali ovipari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contenente tutti i nutrienti necessari per la crescita dell’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embrione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durante il periodo 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incubazione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18434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1436" y="2233032"/>
            <a:ext cx="4457734" cy="3343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magine 12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2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719821" y="260648"/>
            <a:ext cx="9469259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 micronutrienti nelle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719821" y="1641187"/>
            <a:ext cx="97031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Nella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maggior parte delle persone il consumo di uova in una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dieta sana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ed equilibrata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non comporta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significativo aumento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colesterolo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ematico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798" y="3242092"/>
            <a:ext cx="4191027" cy="29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719821" y="260648"/>
            <a:ext cx="9469259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 micronutrienti nelle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719821" y="1641187"/>
            <a:ext cx="97031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L’assorbimento del colesterolo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viene ridotto dalla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lecitina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sostanza lipidica anch’essa presente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nell’uovo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260" y="3470970"/>
            <a:ext cx="3032325" cy="304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1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719821" y="260648"/>
            <a:ext cx="9469259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 micronutrienti nelle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988840"/>
            <a:ext cx="56886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frazione lipidica del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tuorlo è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ricca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colina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una sostanza essenziale importante per la buona salute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cervello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del sistema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cardiovascolare</a:t>
            </a:r>
          </a:p>
        </p:txBody>
      </p:sp>
      <p:pic>
        <p:nvPicPr>
          <p:cNvPr id="2050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56" y="2132856"/>
            <a:ext cx="4483164" cy="2892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3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719821" y="260648"/>
            <a:ext cx="9469259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 micronutrienti nelle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29594" y="1509489"/>
            <a:ext cx="99371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vitamine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maggiormente rappresentate nell’uovo sono quelle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liposolubili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(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ed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), contenute nel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e alcune vitamine del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gruppo B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(B1, B2, B3, B9, e B12) distribuite sia nell’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albume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sia nel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062" y="4075383"/>
            <a:ext cx="3918168" cy="245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7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719821" y="260648"/>
            <a:ext cx="9469259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 micronutrienti nelle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02859" y="1613952"/>
            <a:ext cx="97031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L’assorbimento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minerali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contenuti nelle uova (ferro, calcio, fosforo, potassio e magnesio) è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favorito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dalla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cottura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52" y="3562951"/>
            <a:ext cx="3381972" cy="265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3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719821" y="260648"/>
            <a:ext cx="9469259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 micronutrienti nelle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495525"/>
            <a:ext cx="993710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ferro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contenuto nelle uova crude, per esempio, è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poco assorbibile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perché trattenuto sotto forma di sostanza insolubile (fosfato di ferro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 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188" y="3645024"/>
            <a:ext cx="4271441" cy="26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0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638028" y="0"/>
            <a:ext cx="7776864" cy="1572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effetti indesiderati del consumo di uova</a:t>
            </a:r>
            <a:endParaRPr lang="it-IT" sz="44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341884" y="1931570"/>
            <a:ext cx="68407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L’assunzione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uova deve essere limitata in caso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calcolosi biliare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perché queste determinano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contrazione della cistifellea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quindi possono determinare forti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coliche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00" y="1931570"/>
            <a:ext cx="2927016" cy="344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2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638028" y="0"/>
            <a:ext cx="7776864" cy="1572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Gli effetti indesiderati del consumo di uova</a:t>
            </a:r>
            <a:endParaRPr lang="it-IT" sz="44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92593" y="1700808"/>
            <a:ext cx="97863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In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caso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allergia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invece prevista la totale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abolizione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delle uova e dei loro derivati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556" y="3381132"/>
            <a:ext cx="2573807" cy="274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9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584963" y="260648"/>
            <a:ext cx="9430788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Profilo nutritivo delle uova</a:t>
            </a:r>
            <a:endParaRPr lang="it-IT" sz="5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546" y="1529642"/>
            <a:ext cx="9550796" cy="504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132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39485" y="1519789"/>
            <a:ext cx="99371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uova sono dotate di particolari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proprietà tecnologiche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che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le rendono ingredienti estremamente utili sia a livello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ristorativ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sia per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industria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alimentare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Picture 2" descr="Risultati immagini per galline ovaiole raz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243" y="3612653"/>
            <a:ext cx="4099361" cy="2738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1773932" y="0"/>
            <a:ext cx="943399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Le proprietà tecnologiche 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21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762621" y="260648"/>
            <a:ext cx="1107546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Le uova: definizione e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struttura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773932" y="1700808"/>
            <a:ext cx="9721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Dal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punto di vista merceologico, p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er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definizione, quello a uso alimentare è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uovo non fecondato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gallina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615" y="3806315"/>
            <a:ext cx="2808995" cy="28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4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773932" y="0"/>
            <a:ext cx="943399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Le proprietà tecnologiche 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85900" y="1772816"/>
            <a:ext cx="99371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Queste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caratteristiche, similmente a quelle nutritive e sensoriali, sono più accentuate nell’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uovo fresco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diminuiscono man mano che questo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invecchia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8" y="1605720"/>
            <a:ext cx="100768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potere montante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corrisponde alla capacità dell’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albume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inglobare aria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quando viene energicamente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sbattuto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3286100" y="379261"/>
            <a:ext cx="60067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Potere montante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196" y="3321308"/>
            <a:ext cx="4486275" cy="292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306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5250745" y="1770885"/>
            <a:ext cx="655804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Quando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l’albume viene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montato ha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 capacità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aumentare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il proprio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volume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fino 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8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volte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producendo un’ottima schiuma che può anche essere sottoposta 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cottura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3286100" y="379261"/>
            <a:ext cx="60067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Potere montante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2108488"/>
            <a:ext cx="5031001" cy="3181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487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28191" y="332656"/>
            <a:ext cx="735970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Potere emulsionante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4952331" y="2107904"/>
            <a:ext cx="6624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potere emulsionante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consiste nel garantire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coesistenza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nello stesso prodotto,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ingredienti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tra di loro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altrimenti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immiscibili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55" y="2091880"/>
            <a:ext cx="4608513" cy="3456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428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701924" y="1966971"/>
            <a:ext cx="66247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È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questo il caso della maionese, nella quale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lecitina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contenuta nel tuorlo riesce a non fare separare la fase acquosa da quella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oleosa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5034" y="2098836"/>
            <a:ext cx="3159795" cy="3159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ttangolo 9"/>
          <p:cNvSpPr/>
          <p:nvPr/>
        </p:nvSpPr>
        <p:spPr>
          <a:xfrm>
            <a:off x="2828191" y="332656"/>
            <a:ext cx="7359707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Potere emulsionante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527099" y="332656"/>
            <a:ext cx="5961888" cy="793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Potere coagulante</a:t>
            </a:r>
            <a:endParaRPr lang="it-IT" sz="4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611499" y="1628800"/>
            <a:ext cx="97930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potere coagulante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delle uova è garantito dal fenomeno della coagulazione delle sue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proteine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che viene sfruttata per dare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consistenza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 frittate, torte e dolci in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genere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232" y="3715784"/>
            <a:ext cx="3375684" cy="287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4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779571" y="332656"/>
            <a:ext cx="5456943" cy="793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4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Potere colorante</a:t>
            </a:r>
            <a:endParaRPr lang="it-IT" sz="4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629916" y="1814066"/>
            <a:ext cx="62646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potere colorante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delle uova è garantito esclusivamente dal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 cui colorazione può essere trasferita a salse, gelati 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torte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676" y="2122953"/>
            <a:ext cx="2800741" cy="24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0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781" y="0"/>
            <a:ext cx="8067261" cy="660717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idx="4294967295"/>
          </p:nvPr>
        </p:nvSpPr>
        <p:spPr>
          <a:xfrm>
            <a:off x="0" y="6607175"/>
            <a:ext cx="12188825" cy="277813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idx="4294967295"/>
          </p:nvPr>
        </p:nvSpPr>
        <p:spPr>
          <a:xfrm>
            <a:off x="0" y="6607175"/>
            <a:ext cx="12188825" cy="277813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11" y="603066"/>
            <a:ext cx="9958801" cy="5651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591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12" y="188640"/>
            <a:ext cx="3896587" cy="117397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29916" y="1628800"/>
            <a:ext cx="9721080" cy="572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Rispondi alle seguenti domande</a:t>
            </a:r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Immagine 13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325" y="2190761"/>
            <a:ext cx="3240360" cy="4391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295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762621" y="260648"/>
            <a:ext cx="1107546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Le uova: definizione e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struttura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541338"/>
            <a:ext cx="102251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Nelle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etichette e negli imballaggi delle uova di altri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volatili domestici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(quaglia, tacchina, anatra e oca) deve essere sempre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specificata la specie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(per esempio “uova di quaglia” al posto della semplice dicitura “uova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”)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036" y="4304453"/>
            <a:ext cx="1779875" cy="219949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199" y="4558293"/>
            <a:ext cx="2222538" cy="198928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3253" y="4092277"/>
            <a:ext cx="1813491" cy="24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1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267839" y="260648"/>
            <a:ext cx="806502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Sistemi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 allevamento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43317" y="1568417"/>
            <a:ext cx="95050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aziende avicole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registrate all’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anagrafe zootecnica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allevano ognuna mediamente più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250 capi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sono identificate da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codice aziendale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attribuito dai veterinari ufficiali della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ASL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competenza</a:t>
            </a:r>
          </a:p>
        </p:txBody>
      </p:sp>
      <p:pic>
        <p:nvPicPr>
          <p:cNvPr id="20484" name="Picture 4" descr="https://www.vetinfo.sanita.it/sso_portale/images/05_banneranima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022" y="4797152"/>
            <a:ext cx="5194659" cy="15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267839" y="260648"/>
            <a:ext cx="806502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Sistemi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 allevamento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47825" y="1772816"/>
            <a:ext cx="95050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sistemi di allevamento che possono essere adottati sono quattro: 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marL="514350" indent="-514350" algn="just">
              <a:buClr>
                <a:schemeClr val="tx1"/>
              </a:buClr>
              <a:buFont typeface="+mj-lt"/>
              <a:buAutoNum type="arabicPeriod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 gabbia</a:t>
            </a:r>
          </a:p>
          <a:p>
            <a:pPr marL="514350" indent="-514350" algn="just">
              <a:buClr>
                <a:schemeClr val="tx1"/>
              </a:buClr>
              <a:buFont typeface="+mj-lt"/>
              <a:buAutoNum type="arabicPeriod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 terra</a:t>
            </a:r>
          </a:p>
          <a:p>
            <a:pPr marL="514350" indent="-514350" algn="just">
              <a:buClr>
                <a:schemeClr val="tx1"/>
              </a:buClr>
              <a:buFont typeface="+mj-lt"/>
              <a:buAutoNum type="arabicPeriod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all’aperto</a:t>
            </a:r>
          </a:p>
          <a:p>
            <a:pPr marL="514350" indent="-514350" algn="just">
              <a:buClr>
                <a:schemeClr val="tx1"/>
              </a:buClr>
              <a:buFont typeface="+mj-lt"/>
              <a:buAutoNum type="arabicPeriod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biologico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magine 5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5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496296" y="-42878"/>
            <a:ext cx="811311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Allevamento in gabbia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 batteria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701924" y="1613415"/>
            <a:ext cx="970186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Nell’allevamento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in gabbia, o in batteria, le galline sono sistemate in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strutture metalliche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dette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stie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caratterizzate dal fatto di avere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fondo inclinato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una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superficie minima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750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cm²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just"/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12" y="4149080"/>
            <a:ext cx="3929579" cy="233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1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85900" y="2780928"/>
            <a:ext cx="55546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Ogni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gabbia deve avere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due abbeveratoi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un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nido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una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lettiera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per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razzolare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8194" name="Picture 2" descr="Risultati immagini per POLLI BATT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540" y="1781533"/>
            <a:ext cx="4831879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496296" y="-42878"/>
            <a:ext cx="811311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Allevamento in gabbia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 batteria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10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47825" y="1628800"/>
            <a:ext cx="569871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gabbie sono sovrapposte in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4-5 livelli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luce artificiale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viene spesso tenuta accesa anche oltre la durata di una normale giornata solare per favorire una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maggiore produzione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uova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8194" name="Picture 2" descr="Risultati immagini per POLLI BATT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540" y="1781533"/>
            <a:ext cx="4831879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496296" y="-42878"/>
            <a:ext cx="811311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Allevamento in gabbia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 batteria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18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711152" y="304344"/>
            <a:ext cx="726192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Allevamento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 terra 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374332" y="1645075"/>
            <a:ext cx="64807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Nell’allevamento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 terra le galline ovaiole vivono libere in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grandi capannoni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 diversi livelli (da 1 a 4) dove si trovano le mangiatoie e gli abbeveratoi e nei quali possono muoversi “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liberamente”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80" y="1996469"/>
            <a:ext cx="4896544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5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711152" y="304344"/>
            <a:ext cx="7261924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Allevamento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 terra 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711970" y="1772816"/>
            <a:ext cx="9865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densità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di circa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10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galline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/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m²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013" y="2721085"/>
            <a:ext cx="4360201" cy="3175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90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494012" y="276479"/>
            <a:ext cx="801533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Allevamento all’aperto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76932" y="1603561"/>
            <a:ext cx="641879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Nell’allevamento all’aperto le galline hanno a disposizione una stalla che deve soddisfare le stesse caratteristiche viste per l’allevamento a terra, ma in più gli animali possono spostarsi verso uno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spazio all’aperto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dove razzolare</a:t>
            </a:r>
          </a:p>
        </p:txBody>
      </p:sp>
      <p:pic>
        <p:nvPicPr>
          <p:cNvPr id="9220" name="Picture 4" descr="Risultati immagini per POLLI Allevamento all’aper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727" y="2166537"/>
            <a:ext cx="4159957" cy="2984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3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292685" y="260648"/>
            <a:ext cx="8015336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Allevamento all’aperto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878388" y="2420888"/>
            <a:ext cx="59766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Considerando lo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spazio all’aperto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, la superficie a disposizione per singolo animale arriva 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4 m²</a:t>
            </a:r>
          </a:p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per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1/3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della loro vita</a:t>
            </a:r>
          </a:p>
        </p:txBody>
      </p:sp>
      <p:pic>
        <p:nvPicPr>
          <p:cNvPr id="9218" name="Picture 2" descr="Risultati immagini per POLLI Allevamento all’aper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59" y="1963290"/>
            <a:ext cx="5244447" cy="3933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2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80050" y="260648"/>
            <a:ext cx="784060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Allevamento biologico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47825" y="1628800"/>
            <a:ext cx="6202771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L’allevamento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biologico adotta il sistema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allevamento all’aperto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ma segue un proprio disciplinare di produzione che prevede l’utilizzo di razze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galline rustiche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provenienti esclusivamente da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allevamenti biologici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la somministrazione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mangime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(in genere solo cereali) esclusivamente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di provenienza biologica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controllata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11266" name="Picture 2" descr="Risultati immagini per POLLI Allevamento all’aper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628" y="2420888"/>
            <a:ext cx="3814512" cy="2387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5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762621" y="260648"/>
            <a:ext cx="1107546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Le uova: definizione e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struttura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40945" y="1498649"/>
            <a:ext cx="102971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Ogni gallina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ovaiola può produrre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ogni anno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200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300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uova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236" y="3068960"/>
            <a:ext cx="2824012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7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422004" y="349498"/>
            <a:ext cx="784060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Allevamento biologico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294212" y="1845700"/>
            <a:ext cx="73448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L’impiego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additivi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per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favorire la crescita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amminoacidi sintetici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mangimi modificati geneticamente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farine di pesce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severamente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vietato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71" y="2726627"/>
            <a:ext cx="4105690" cy="379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2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380050" y="260648"/>
            <a:ext cx="784060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Allevamento biologico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557908" y="1490339"/>
            <a:ext cx="97210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densità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popolazione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non deve essere superiore 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6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animali/m²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nella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stalla ed essi devono avere accesso a un parchetto esterno per almeno 1/3 della loro vita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995" y="3933056"/>
            <a:ext cx="8286906" cy="2483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20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8" y="1582450"/>
            <a:ext cx="97210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Per poter essere commercializzate, le uova (e gli allevamenti che le producono) devono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superare una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serie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controlli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di tipo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chimico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microbiologico che riguardano l’intera filiera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produttiva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457267" y="0"/>
            <a:ext cx="792236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 controlli nella filiera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220" y="4065763"/>
            <a:ext cx="4344997" cy="2465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529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457267" y="0"/>
            <a:ext cx="792236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 controlli nella filiera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767875" y="2310407"/>
            <a:ext cx="78091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controlli sono indirizzati soprattutto nei confronti delle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salmonelle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; il primo viene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eseguito alla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nascita dei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pulcini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destinati a diventare galline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ovaiole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80" y="1624883"/>
            <a:ext cx="3064016" cy="4791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19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457267" y="0"/>
            <a:ext cx="792236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 controlli nella filiera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510236" y="1755780"/>
            <a:ext cx="7200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successivi controlli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sono effettuati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cadenze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regolari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durante tutto il periodo di crescita dell’animale e per tutta la durata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dell’</a:t>
            </a:r>
            <a:r>
              <a:rPr lang="it-IT" sz="3200" b="1" dirty="0" err="1" smtClean="0">
                <a:latin typeface="Verdana" panose="020B0604030504040204" pitchFamily="34" charset="0"/>
                <a:cs typeface="MV Boli" panose="02000500030200090000" pitchFamily="2" charset="0"/>
              </a:rPr>
              <a:t>ovodeposizione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(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la gallina inizia a produrre a circa 4 mesi di età e la deposizione dura per circa 1 anno)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6146" name="Picture 2" descr="Salmonella: il vero problema è la carne di maiale. Intervista a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2132856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75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341884" y="-16592"/>
            <a:ext cx="104817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Classificazione e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rintracciabilità delle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29916" y="1628800"/>
            <a:ext cx="97210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classificazione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delle uova fresche viene effettuata al momento dell’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imballaggio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che avviene direttamente nelle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aziende produttrici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presso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centri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autorizzati</a:t>
            </a:r>
          </a:p>
          <a:p>
            <a:pPr algn="just"/>
            <a:endParaRPr lang="it-IT" sz="3200" b="1" dirty="0" smtClean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604" y="3645757"/>
            <a:ext cx="4395857" cy="287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7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629916" y="1628800"/>
            <a:ext cx="97210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uova vengono sottoposte a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controllo automatizzato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che consente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scartare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quelle con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guscio rotto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incrinato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341884" y="-16592"/>
            <a:ext cx="104817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Classificazione e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rintracciabilità delle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52" y="3501008"/>
            <a:ext cx="3744416" cy="2848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320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629916" y="1628800"/>
            <a:ext cx="97210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uova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sporche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quelle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con difetti lievi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che non ne implicano la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salubrità igienica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vengono invece direttamente destinate all’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industria alimentare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mangimistica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341884" y="-16592"/>
            <a:ext cx="104817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Classificazione e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rintracciabilità delle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260" y="3766635"/>
            <a:ext cx="3616136" cy="2750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234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45819" y="1916832"/>
            <a:ext cx="97210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uova che superano la selezione per il consumo diretto possono essere classificate in base alla loro freschezza nelle categorie: 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“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extra”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</a:t>
            </a:r>
          </a:p>
        </p:txBody>
      </p:sp>
      <p:pic>
        <p:nvPicPr>
          <p:cNvPr id="14338" name="Picture 2" descr="Immagine correl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237" y="3605974"/>
            <a:ext cx="4231843" cy="2810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341884" y="-16592"/>
            <a:ext cx="104817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Classificazione e </a:t>
            </a: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rintracciabilità delle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85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20" y="145674"/>
            <a:ext cx="10848975" cy="642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magine 5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0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762621" y="260648"/>
            <a:ext cx="11075468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Le uova: definizione e </a:t>
            </a:r>
            <a:r>
              <a:rPr lang="it-IT" sz="48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struttura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85900" y="1496831"/>
            <a:ext cx="9937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Mediamente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un uovo di gallina pesa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50-70 g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ed è costituito per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10%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guscio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60%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dall’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albume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30%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dal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990" y="3129450"/>
            <a:ext cx="8128325" cy="345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496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523991" y="172626"/>
            <a:ext cx="98021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it-IT" sz="44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Classificazione, etichettatura  e rintracciabilità delle uova</a:t>
            </a:r>
            <a:endParaRPr lang="it-IT" sz="44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26864" y="1916832"/>
            <a:ext cx="97210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uova fresche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(A e A “extra”) vengono ulteriormente classificate in base al loro peso in quattro categorie: </a:t>
            </a:r>
            <a:endParaRPr lang="it-IT" sz="3200" b="1" dirty="0" smtClean="0">
              <a:latin typeface="Verdana" panose="020B0604030504040204" pitchFamily="34" charset="0"/>
              <a:cs typeface="MV Boli" panose="02000500030200090000" pitchFamily="2" charset="0"/>
            </a:endParaRP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XL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grandissime (peso minimo 73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g)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grandi (da 63 a 73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g)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medie (da 53 a 63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g)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piccole (meno di 53 g)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magine 5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3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14464" y="260648"/>
            <a:ext cx="697178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Il timbro sulle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4438228" y="1785305"/>
            <a:ext cx="69847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Sia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sul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guscio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delle uova sia sull’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imballaggio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è obbligatorio riportare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codice alfanumerico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(rilasciato dalla ASL competente per territorio) che fornisce ai consumatori una serie di significative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informazioni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80" y="1981927"/>
            <a:ext cx="3854381" cy="373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8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14464" y="260648"/>
            <a:ext cx="697178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Il timbro sulle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8" y="1628800"/>
            <a:ext cx="98650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primo numero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 codice indica 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sistema di allevamento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delle galline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ovaiole: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0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per l’allevamento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biologico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1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per l’allevamento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all’aperto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2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per l’allevamento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terra</a:t>
            </a:r>
          </a:p>
          <a:p>
            <a:pPr marL="457200" indent="-45720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3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per l’allevamento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in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gabbia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5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14464" y="260648"/>
            <a:ext cx="697178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Il timbro sulle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8" y="1628800"/>
            <a:ext cx="98650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Segue una sigla che specifica il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Paese di produzione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delle uova (per esempio IT per l’Italia, FR per la Francia, ES per la Spagna)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7170" name="Picture 2" descr="La rete dei giovani italiani nel mondo, a Palermo dal 16 al 19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76" y="3690903"/>
            <a:ext cx="3429000" cy="2286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44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14464" y="260648"/>
            <a:ext cx="697178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Il timbro sulle uova</a:t>
            </a:r>
            <a:endParaRPr lang="it-IT" sz="4800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2" name="Rettangolo 1"/>
          <p:cNvSpPr/>
          <p:nvPr/>
        </p:nvSpPr>
        <p:spPr>
          <a:xfrm>
            <a:off x="1557908" y="1628800"/>
            <a:ext cx="98650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Il successivo codice a tre cifre segnala il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Comune di ubicazione dell’allevamento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(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codice Istat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</a:t>
            </a: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 questo segue la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sigla della provincia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(per esempio VR per Verona)</a:t>
            </a:r>
          </a:p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ultime tre cifre servono per identificare l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’allevamento vero e proprio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da cui provengono le uova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Immagine 6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48" y="692696"/>
            <a:ext cx="11429728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magine 4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5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04440" y="332656"/>
            <a:ext cx="1025473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Valutazione della freschezza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692472" y="1667155"/>
            <a:ext cx="96786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livello domestico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è possibile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valutare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lo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stato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freschezza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di 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uovo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rompendolo su una </a:t>
            </a:r>
            <a:r>
              <a:rPr lang="it-IT" sz="3200" b="1" smtClean="0">
                <a:latin typeface="Verdana" panose="020B0604030504040204" pitchFamily="34" charset="0"/>
                <a:cs typeface="MV Boli" panose="02000500030200090000" pitchFamily="2" charset="0"/>
              </a:rPr>
              <a:t>superficie 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188" y="3588125"/>
            <a:ext cx="4271441" cy="26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1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33" y="3089924"/>
            <a:ext cx="10459657" cy="3334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04440" y="332656"/>
            <a:ext cx="1025473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Valutazione della freschezza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558650" y="1541224"/>
            <a:ext cx="96786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In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un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uovo fresco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il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tuorlo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si mantiene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alto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e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sodo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, l’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albume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gli resta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compatto intorno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ed è più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fluido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all’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esterno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Immagine 7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6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04440" y="332656"/>
            <a:ext cx="1025473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Valutazione della freschezza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502124" y="1654366"/>
            <a:ext cx="72635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Metodo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della soluzione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salina  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56" y="2420888"/>
            <a:ext cx="4421034" cy="3583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870277" y="2389269"/>
            <a:ext cx="698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Consiste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nel mettere le uova in un recipiente di acqua fredda salata (10%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di </a:t>
            </a:r>
            <a:r>
              <a:rPr lang="it-IT" sz="3200" b="1" dirty="0" err="1" smtClean="0">
                <a:latin typeface="Verdana" panose="020B0604030504040204" pitchFamily="34" charset="0"/>
                <a:cs typeface="MV Boli" panose="02000500030200090000" pitchFamily="2" charset="0"/>
              </a:rPr>
              <a:t>NaCl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)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4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1" y="6606919"/>
            <a:ext cx="12188825" cy="278465"/>
          </a:xfrm>
          <a:solidFill>
            <a:srgbClr val="1F3963"/>
          </a:solidFill>
        </p:spPr>
        <p:txBody>
          <a:bodyPr>
            <a:noAutofit/>
          </a:bodyPr>
          <a:lstStyle/>
          <a:p>
            <a:pPr algn="ctr"/>
            <a:r>
              <a:rPr lang="it-IT" sz="1400" b="1" i="1" dirty="0">
                <a:latin typeface="+mn-lt"/>
              </a:rPr>
              <a:t>Scienza e Cultura </a:t>
            </a:r>
            <a:r>
              <a:rPr lang="it-IT" sz="1400" b="1" i="1" dirty="0" smtClean="0">
                <a:latin typeface="+mn-lt"/>
              </a:rPr>
              <a:t>dell’Alimentazione  -  Luca </a:t>
            </a:r>
            <a:r>
              <a:rPr lang="it-IT" sz="1400" b="1" i="1" dirty="0">
                <a:latin typeface="+mn-lt"/>
              </a:rPr>
              <a:t>La Fauci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1404440" y="332656"/>
            <a:ext cx="10254730" cy="8570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it-IT" sz="48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Valutazione della freschezza </a:t>
            </a:r>
            <a:endParaRPr lang="it-IT" sz="4800" b="1" dirty="0" smtClean="0">
              <a:solidFill>
                <a:srgbClr val="FFC000"/>
              </a:solidFill>
              <a:latin typeface="Verdana" panose="020B0604030504040204" pitchFamily="34" charset="0"/>
              <a:ea typeface="Times New Roman" panose="02020603050405020304" pitchFamily="18" charset="0"/>
              <a:cs typeface="MV Boli" panose="02000500030200090000" pitchFamily="2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502124" y="1654366"/>
            <a:ext cx="72635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Metodo </a:t>
            </a:r>
            <a:r>
              <a:rPr lang="it-IT" sz="3200" b="1" dirty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della soluzione </a:t>
            </a:r>
            <a:r>
              <a:rPr lang="it-IT" sz="3200" b="1" dirty="0" smtClean="0">
                <a:solidFill>
                  <a:srgbClr val="FFC000"/>
                </a:solidFill>
                <a:latin typeface="Verdana" panose="020B0604030504040204" pitchFamily="34" charset="0"/>
                <a:cs typeface="MV Boli" panose="02000500030200090000" pitchFamily="2" charset="0"/>
              </a:rPr>
              <a:t>salina  </a:t>
            </a:r>
            <a:endParaRPr lang="it-IT" sz="3200" b="1" dirty="0">
              <a:solidFill>
                <a:srgbClr val="FFC000"/>
              </a:solidFill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56" y="2420888"/>
            <a:ext cx="4421034" cy="3583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299" y="6597929"/>
            <a:ext cx="12188825" cy="278465"/>
          </a:xfrm>
          <a:prstGeom prst="rect">
            <a:avLst/>
          </a:prstGeom>
          <a:solidFill>
            <a:srgbClr val="1F3963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Scienza e cultura dell’alimentazione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  Per la classe terza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Luca La Fauci 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Markes </a:t>
            </a:r>
            <a:r>
              <a:rPr lang="it-IT" sz="1400" b="1" i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Rizzoli Education </a:t>
            </a:r>
            <a:r>
              <a:rPr lang="it-IT" sz="1400" b="1" i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2020</a:t>
            </a:r>
            <a:endParaRPr lang="it-IT" sz="14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magine 8" descr="hub_scuola_bianco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73" y="6234435"/>
            <a:ext cx="857388" cy="566227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870277" y="2389269"/>
            <a:ext cx="69847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Le </a:t>
            </a:r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uova fresche si depositano sul fondo, mentre quelle più vecchie tendono a salire</a:t>
            </a:r>
          </a:p>
          <a:p>
            <a:pPr algn="just"/>
            <a:r>
              <a:rPr lang="it-IT" sz="3200" b="1" dirty="0">
                <a:latin typeface="Verdana" panose="020B0604030504040204" pitchFamily="34" charset="0"/>
                <a:cs typeface="MV Boli" panose="02000500030200090000" pitchFamily="2" charset="0"/>
              </a:rPr>
              <a:t>in superficie a causa dell’aumento di dimensione della camera d’aria </a:t>
            </a:r>
            <a:r>
              <a:rPr lang="it-IT" sz="3200" b="1" dirty="0" smtClean="0">
                <a:latin typeface="Verdana" panose="020B0604030504040204" pitchFamily="34" charset="0"/>
                <a:cs typeface="MV Boli" panose="02000500030200090000" pitchFamily="2" charset="0"/>
              </a:rPr>
              <a:t>interna</a:t>
            </a:r>
            <a:endParaRPr lang="it-IT" sz="3200" b="1" dirty="0">
              <a:latin typeface="Verdana" panose="020B0604030504040204" pitchFamily="34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35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_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4CF6724-7CFE-4880-9842-33FC89E5B2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TS102804846</Template>
  <TotalTime>0</TotalTime>
  <Words>6136</Words>
  <Application>Microsoft Office PowerPoint</Application>
  <PresentationFormat>Personalizzato</PresentationFormat>
  <Paragraphs>533</Paragraphs>
  <Slides>127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127</vt:i4>
      </vt:variant>
    </vt:vector>
  </HeadingPairs>
  <TitlesOfParts>
    <vt:vector size="138" baseType="lpstr">
      <vt:lpstr>Arial</vt:lpstr>
      <vt:lpstr>Calibri</vt:lpstr>
      <vt:lpstr>Consolas</vt:lpstr>
      <vt:lpstr>Corbel</vt:lpstr>
      <vt:lpstr>MV Boli</vt:lpstr>
      <vt:lpstr>Segoe UI</vt:lpstr>
      <vt:lpstr>Segoe UI Emoji</vt:lpstr>
      <vt:lpstr>Times New Roman</vt:lpstr>
      <vt:lpstr>Verdana</vt:lpstr>
      <vt:lpstr>Wingdings</vt:lpstr>
      <vt:lpstr>Chalkboard_16x9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Presentazione standard di PowerPoint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Presentazione standard di PowerPoint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Presentazione standard di PowerPoint</vt:lpstr>
      <vt:lpstr>Presentazione standard di PowerPoint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Presentazione standard di PowerPoint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Presentazione standard di PowerPoint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Scienza e Cultura dell’Alimentazione  -  Luca La Fauci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2013-11-25T12:07:42Z</dcterms:created>
  <dcterms:modified xsi:type="dcterms:W3CDTF">2020-04-28T03:09:28Z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TC028048469991</vt:lpwstr>
  </property>
</Properties>
</file>