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07"/>
  </p:notesMasterIdLst>
  <p:handoutMasterIdLst>
    <p:handoutMasterId r:id="rId108"/>
  </p:handoutMasterIdLst>
  <p:sldIdLst>
    <p:sldId id="616" r:id="rId3"/>
    <p:sldId id="619" r:id="rId4"/>
    <p:sldId id="618" r:id="rId5"/>
    <p:sldId id="612" r:id="rId6"/>
    <p:sldId id="693" r:id="rId7"/>
    <p:sldId id="694" r:id="rId8"/>
    <p:sldId id="692" r:id="rId9"/>
    <p:sldId id="691" r:id="rId10"/>
    <p:sldId id="690" r:id="rId11"/>
    <p:sldId id="697" r:id="rId12"/>
    <p:sldId id="695" r:id="rId13"/>
    <p:sldId id="704" r:id="rId14"/>
    <p:sldId id="696" r:id="rId15"/>
    <p:sldId id="705" r:id="rId16"/>
    <p:sldId id="706" r:id="rId17"/>
    <p:sldId id="702" r:id="rId18"/>
    <p:sldId id="701" r:id="rId19"/>
    <p:sldId id="707" r:id="rId20"/>
    <p:sldId id="703" r:id="rId21"/>
    <p:sldId id="698" r:id="rId22"/>
    <p:sldId id="708" r:id="rId23"/>
    <p:sldId id="710" r:id="rId24"/>
    <p:sldId id="709" r:id="rId25"/>
    <p:sldId id="807" r:id="rId26"/>
    <p:sldId id="711" r:id="rId27"/>
    <p:sldId id="712" r:id="rId28"/>
    <p:sldId id="723" r:id="rId29"/>
    <p:sldId id="713" r:id="rId30"/>
    <p:sldId id="714" r:id="rId31"/>
    <p:sldId id="808" r:id="rId32"/>
    <p:sldId id="809" r:id="rId33"/>
    <p:sldId id="810" r:id="rId34"/>
    <p:sldId id="717" r:id="rId35"/>
    <p:sldId id="718" r:id="rId36"/>
    <p:sldId id="719" r:id="rId37"/>
    <p:sldId id="720" r:id="rId38"/>
    <p:sldId id="721" r:id="rId39"/>
    <p:sldId id="724" r:id="rId40"/>
    <p:sldId id="722" r:id="rId41"/>
    <p:sldId id="782" r:id="rId42"/>
    <p:sldId id="725" r:id="rId43"/>
    <p:sldId id="783" r:id="rId44"/>
    <p:sldId id="784" r:id="rId45"/>
    <p:sldId id="786" r:id="rId46"/>
    <p:sldId id="785" r:id="rId47"/>
    <p:sldId id="787" r:id="rId48"/>
    <p:sldId id="789" r:id="rId49"/>
    <p:sldId id="788" r:id="rId50"/>
    <p:sldId id="790" r:id="rId51"/>
    <p:sldId id="791" r:id="rId52"/>
    <p:sldId id="793" r:id="rId53"/>
    <p:sldId id="792" r:id="rId54"/>
    <p:sldId id="643" r:id="rId55"/>
    <p:sldId id="794" r:id="rId56"/>
    <p:sldId id="644" r:id="rId57"/>
    <p:sldId id="645" r:id="rId58"/>
    <p:sldId id="811" r:id="rId59"/>
    <p:sldId id="646" r:id="rId60"/>
    <p:sldId id="647" r:id="rId61"/>
    <p:sldId id="648" r:id="rId62"/>
    <p:sldId id="813" r:id="rId63"/>
    <p:sldId id="812" r:id="rId64"/>
    <p:sldId id="649" r:id="rId65"/>
    <p:sldId id="650" r:id="rId66"/>
    <p:sldId id="796" r:id="rId67"/>
    <p:sldId id="652" r:id="rId68"/>
    <p:sldId id="795" r:id="rId69"/>
    <p:sldId id="800" r:id="rId70"/>
    <p:sldId id="798" r:id="rId71"/>
    <p:sldId id="801" r:id="rId72"/>
    <p:sldId id="797" r:id="rId73"/>
    <p:sldId id="799" r:id="rId74"/>
    <p:sldId id="670" r:id="rId75"/>
    <p:sldId id="671" r:id="rId76"/>
    <p:sldId id="672" r:id="rId77"/>
    <p:sldId id="673" r:id="rId78"/>
    <p:sldId id="805" r:id="rId79"/>
    <p:sldId id="806" r:id="rId80"/>
    <p:sldId id="674" r:id="rId81"/>
    <p:sldId id="675" r:id="rId82"/>
    <p:sldId id="676" r:id="rId83"/>
    <p:sldId id="677" r:id="rId84"/>
    <p:sldId id="678" r:id="rId85"/>
    <p:sldId id="679" r:id="rId86"/>
    <p:sldId id="802" r:id="rId87"/>
    <p:sldId id="680" r:id="rId88"/>
    <p:sldId id="803" r:id="rId89"/>
    <p:sldId id="804" r:id="rId90"/>
    <p:sldId id="541" r:id="rId91"/>
    <p:sldId id="620" r:id="rId92"/>
    <p:sldId id="621" r:id="rId93"/>
    <p:sldId id="544" r:id="rId94"/>
    <p:sldId id="545" r:id="rId95"/>
    <p:sldId id="546" r:id="rId96"/>
    <p:sldId id="599" r:id="rId97"/>
    <p:sldId id="600" r:id="rId98"/>
    <p:sldId id="601" r:id="rId99"/>
    <p:sldId id="547" r:id="rId100"/>
    <p:sldId id="623" r:id="rId101"/>
    <p:sldId id="625" r:id="rId102"/>
    <p:sldId id="624" r:id="rId103"/>
    <p:sldId id="607" r:id="rId104"/>
    <p:sldId id="598" r:id="rId105"/>
    <p:sldId id="597" r:id="rId10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963"/>
    <a:srgbClr val="26477C"/>
    <a:srgbClr val="1E3760"/>
    <a:srgbClr val="244272"/>
    <a:srgbClr val="294A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>
      <p:cViewPr varScale="1">
        <p:scale>
          <a:sx n="89" d="100"/>
          <a:sy n="89" d="100"/>
        </p:scale>
        <p:origin x="403" y="53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24"/>
    </p:cViewPr>
  </p:sorterViewPr>
  <p:notesViewPr>
    <p:cSldViewPr showGuides="1"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presProps" Target="pres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it-IT"/>
              <a:t>10/04/2020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it-IT"/>
              <a:t>10/04/2020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10/04/2020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10/04/2020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10/04/2020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10/04/2020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10/04/2020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10/04/2020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10/04/2020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10/04/2020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10/04/2020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10/04/2020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it-IT"/>
              <a:pPr/>
              <a:t>10/04/2020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2"/>
          <p:cNvSpPr>
            <a:spLocks noChangeArrowheads="1"/>
          </p:cNvSpPr>
          <p:nvPr/>
        </p:nvSpPr>
        <p:spPr bwMode="auto">
          <a:xfrm>
            <a:off x="981844" y="2362556"/>
            <a:ext cx="6706791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6000" b="1" dirty="0">
                <a:latin typeface="Verdana" panose="020B0604030504040204" pitchFamily="34" charset="0"/>
                <a:ea typeface="Times New Roman" panose="02020603050405020304" pitchFamily="18" charset="0"/>
                <a:cs typeface="MV Boli" panose="02000500030200090000" pitchFamily="2" charset="0"/>
              </a:rPr>
              <a:t> </a:t>
            </a:r>
            <a:r>
              <a:rPr lang="it-IT" sz="60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MV Boli" panose="02000500030200090000" pitchFamily="2" charset="0"/>
              </a:rPr>
              <a:t>Merceologia degli alimenti ed elementi di dietetica</a:t>
            </a:r>
            <a:endParaRPr lang="it-IT" sz="6000" b="1" dirty="0"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192"/>
            <a:ext cx="3138494" cy="235387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612" y="0"/>
            <a:ext cx="4294213" cy="66693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2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964" y="188640"/>
            <a:ext cx="8442481" cy="622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43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341884" y="253672"/>
            <a:ext cx="10346101" cy="884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certificazione della qualità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783979" y="1700808"/>
            <a:ext cx="9793088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Indicazione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Geografica Protetta 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IGP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</a:pP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204" y="2448462"/>
            <a:ext cx="3967720" cy="396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341884" y="253672"/>
            <a:ext cx="10346101" cy="884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certificazione della qualità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1733329"/>
            <a:ext cx="9793088" cy="591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Specialità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Tradizionale Garantita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905" y="2636694"/>
            <a:ext cx="3744416" cy="375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8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635616" y="1532431"/>
            <a:ext cx="7776864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Vini di qualità certificata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it-IT" sz="3200" b="1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Qualità Prodotti in Regioni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Determinate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Italia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DOCG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IGT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che oggi rientrano anch’essi tra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DOP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IGP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341884" y="253672"/>
            <a:ext cx="10346101" cy="884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certificazione della qualità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6" y="3437990"/>
            <a:ext cx="3583823" cy="3168929"/>
          </a:xfrm>
          <a:prstGeom prst="rect">
            <a:avLst/>
          </a:prstGeom>
        </p:spPr>
      </p:pic>
      <p:sp>
        <p:nvSpPr>
          <p:cNvPr id="12" name="Freccia in giù 11"/>
          <p:cNvSpPr/>
          <p:nvPr/>
        </p:nvSpPr>
        <p:spPr>
          <a:xfrm>
            <a:off x="7246540" y="2132856"/>
            <a:ext cx="409522" cy="504056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/>
          <p:cNvSpPr/>
          <p:nvPr/>
        </p:nvSpPr>
        <p:spPr>
          <a:xfrm>
            <a:off x="7175988" y="3616073"/>
            <a:ext cx="409522" cy="504056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1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26060" y="1746970"/>
            <a:ext cx="9079701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domande di 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tutela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ambiente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 di 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sviluppo sostenibile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provenienti dal mercato, si è data una risposta con l’introduzione del sistema di produzione 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agricoltura biologica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anch’esso definito da apposito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Regolamento Comunitario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 in parte anche con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produzione integrata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Risultati immagini per agricoltura sostenib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2631320"/>
            <a:ext cx="3091952" cy="2473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341884" y="253672"/>
            <a:ext cx="10346101" cy="884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certificazione della qualità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8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899" y="1556792"/>
            <a:ext cx="10202085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certificazione di rintracciabilità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filiera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garantisce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rintracciabilità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prodotto alimentare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tutti i passaggi del processo produttivo – 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it-IT" sz="32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 campo alla tavola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Risultati immagini per from farm to f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74" y="3721137"/>
            <a:ext cx="8280920" cy="279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341884" y="253672"/>
            <a:ext cx="10346101" cy="884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certificazione della qualità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942284" y="1700808"/>
            <a:ext cx="639626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Aziende e autorità pubbliche di controllo, per mezzo dei sistemi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autocontrollo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 di controllo ufficiale, si avvalgono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tecniche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analisi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sempre più evolute ed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efficaci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278489" y="269877"/>
            <a:ext cx="8385630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sicurezza alimentare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2183000"/>
            <a:ext cx="4462659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5086300" y="1611631"/>
            <a:ext cx="6552728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L’obiettivo è evitare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ogni modo di mettere in commercio alimenti non salubri e per prevenire adulterazioni e frodi anch’esse, al pari dei controlli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sempre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più tecnologicamente avanzate</a:t>
            </a:r>
            <a:endParaRPr lang="it-IT" sz="3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278489" y="269877"/>
            <a:ext cx="8385630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sicurezza alimentare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1" name="Picture 2" descr="Risultati immagini per ALIMEN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3" y="2282976"/>
            <a:ext cx="4824536" cy="3261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0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676071" y="1557159"/>
            <a:ext cx="9590465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normativa di riferimento che disciplina la sicurezza alimentare nell’Unione Europea è articolata nel Pacchetto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Igiene</a:t>
            </a:r>
            <a:endParaRPr lang="it-IT" sz="32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854052" y="-12501"/>
            <a:ext cx="76530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icurezza alimentare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nell’Unione Europea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744" y="3927923"/>
            <a:ext cx="3505118" cy="233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06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294212" y="1685803"/>
            <a:ext cx="7344816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Il Pacchetto Igiene è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 insieme di normative che, a partire dal 2004, ha permesso di garantire un approccio complessivo e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integrato nell’ambito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della sicurezza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alimentare</a:t>
            </a:r>
            <a:endParaRPr lang="it-IT" sz="32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854052" y="-12501"/>
            <a:ext cx="76530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icurezza alimentare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nell’Unione Europea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Picture 2" descr="Risultati immagini per 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1916833"/>
            <a:ext cx="3951820" cy="2842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6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564127" y="1941112"/>
            <a:ext cx="6218541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L’approccio di intervento è basato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analisi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rischio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 su una forte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responsabilizzazione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degli operatori del settore alimentare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OSA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it-IT" sz="32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854052" y="-12501"/>
            <a:ext cx="76530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icurezza alimentare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nell’Unione Europea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596" y="1920653"/>
            <a:ext cx="4531060" cy="3789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62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257500" y="1627903"/>
            <a:ext cx="7044332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previsto, infatti, che ciascun operatore sia consapevole della necessità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monitorare il rischio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collegato a una specifica fase del ciclo produttivo, partendo dalla produzione fino alla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distribuzione</a:t>
            </a:r>
            <a:endParaRPr lang="it-IT" sz="32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854052" y="-12501"/>
            <a:ext cx="76530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icurezza alimentare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nell’Unione Europea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1" name="Picture 2" descr="Risultati immagini per controllo alimen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2564904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5643767" y="1920653"/>
            <a:ext cx="593330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Pacchetto Igiene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testimonia il fatto che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sicurezza alimentare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rappresenta uno degli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obiettivi prioritari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delle politiche dell’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Unione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Europea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854052" y="-12501"/>
            <a:ext cx="76530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icurezza alimentare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nell’Unione Europea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82" y="1920653"/>
            <a:ext cx="522794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76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6618977" y="2133699"/>
            <a:ext cx="5256584" cy="286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</a:pP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sicurezza degli alimenti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rappresenta a tutti gli effetti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prerequisito di qualità</a:t>
            </a:r>
          </a:p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it-IT" sz="32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1897337"/>
            <a:ext cx="5976638" cy="3962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ttangolo 10"/>
          <p:cNvSpPr/>
          <p:nvPr/>
        </p:nvSpPr>
        <p:spPr>
          <a:xfrm>
            <a:off x="2854052" y="-12501"/>
            <a:ext cx="76530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icurezza alimentare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nell’Unione Europea</a:t>
            </a:r>
          </a:p>
        </p:txBody>
      </p:sp>
    </p:spTree>
    <p:extLst>
      <p:ext uri="{BB962C8B-B14F-4D97-AF65-F5344CB8AC3E}">
        <p14:creationId xmlns:p14="http://schemas.microsoft.com/office/powerpoint/2010/main" val="11649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502124" y="2133699"/>
            <a:ext cx="8373437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Non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esiste un alimento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qualità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se, prima di tutto, questo non è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sicuro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 un punto di vista igienico-sanitario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854052" y="-12501"/>
            <a:ext cx="76530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icurezza alimentare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nell’Unione Europea</a:t>
            </a:r>
          </a:p>
        </p:txBody>
      </p:sp>
      <p:pic>
        <p:nvPicPr>
          <p:cNvPr id="11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0" y="2117926"/>
            <a:ext cx="2952328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1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384487" y="100214"/>
            <a:ext cx="5407249" cy="1239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7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Capitolo 2</a:t>
            </a:r>
            <a:endParaRPr lang="it-IT" sz="72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Rettangolo 2"/>
          <p:cNvSpPr>
            <a:spLocks noChangeArrowheads="1"/>
          </p:cNvSpPr>
          <p:nvPr/>
        </p:nvSpPr>
        <p:spPr bwMode="auto">
          <a:xfrm>
            <a:off x="1181647" y="1393290"/>
            <a:ext cx="10395420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it-IT" sz="5400" b="1" dirty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Sicurezza e qualità </a:t>
            </a:r>
            <a:endParaRPr lang="it-IT" sz="5400" b="1" dirty="0" smtClean="0"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buNone/>
            </a:pPr>
            <a:r>
              <a:rPr lang="it-IT" sz="5400" b="1" dirty="0" smtClean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degli </a:t>
            </a:r>
            <a:r>
              <a:rPr lang="it-IT" sz="5400" b="1" dirty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alimenti</a:t>
            </a:r>
            <a:endParaRPr lang="it-IT" sz="5400" b="1" dirty="0" smtClean="0"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932" y="3421213"/>
            <a:ext cx="4264361" cy="3069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43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452312" y="1800580"/>
            <a:ext cx="7124755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Uno dei quattro regolamenti comunitari che costituiscono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Pacchetto Igiene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(Reg. CE n.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852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/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2004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chiama in causa direttamente 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OSA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(o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peratori del settore alimentare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210258" y="-35817"/>
            <a:ext cx="67505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Pacchetto igiene 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sistema HACCP</a:t>
            </a:r>
          </a:p>
        </p:txBody>
      </p:sp>
      <p:pic>
        <p:nvPicPr>
          <p:cNvPr id="12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2328165"/>
            <a:ext cx="4024033" cy="300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1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798268" y="2132856"/>
            <a:ext cx="6927215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OSA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richiesto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predisporre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attuare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mantenere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procedure basate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sul sistema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HACCP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assicurare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autocontrollo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igienico-sanitario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210258" y="-35817"/>
            <a:ext cx="67505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Pacchetto igiene 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sistema HACCP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5" y="2060848"/>
            <a:ext cx="4531060" cy="3789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16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964783" y="2060848"/>
            <a:ext cx="6612284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HACCP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infatti, è stato giudicato il migliore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strumento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rivolto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prevenire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rischi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potenzialmente presenti o veicolati dagli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alimenti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210258" y="-35817"/>
            <a:ext cx="67505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Pacchetto igiene 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sistema HACCP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4" y="1700808"/>
            <a:ext cx="4200525" cy="405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78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485900" y="1474470"/>
            <a:ext cx="9590465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Sistema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standardizzato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procedure igieniche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Unione Europea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 aiutare gli OSA a conseguire un adeguato livello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sicurezza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alimentare</a:t>
            </a:r>
            <a:endParaRPr lang="it-IT" sz="3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533424" y="365008"/>
            <a:ext cx="5495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Sistema HACCP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521" y="3651719"/>
            <a:ext cx="6236050" cy="2946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7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676071" y="1557159"/>
            <a:ext cx="9590465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Sistema basato su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procedure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facilmente adattabili a tutte le strutture presso le quali si preparano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 somministrano alimenti: </a:t>
            </a:r>
          </a:p>
          <a:p>
            <a:pPr marL="457200" indent="-457200" algn="just"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Bar</a:t>
            </a:r>
            <a:endParaRPr lang="it-IT" sz="32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Rosticcerie</a:t>
            </a:r>
            <a:endParaRPr lang="it-IT" sz="32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Ristoranti</a:t>
            </a:r>
            <a:endParaRPr lang="it-IT" sz="32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Mense </a:t>
            </a:r>
            <a:endParaRPr lang="it-IT" sz="3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790156" y="279979"/>
            <a:ext cx="54954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Sistema HACCP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348" y="3377678"/>
            <a:ext cx="3416205" cy="28567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105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5684863" y="2057200"/>
            <a:ext cx="5892204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L’HACCP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garantisce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salubrità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delle preparazioni alimentari tramite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controllo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processo produttivo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ogni sua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fase</a:t>
            </a:r>
            <a:endParaRPr lang="it-IT" sz="32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210258" y="-35817"/>
            <a:ext cx="67505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Pacchetto igiene 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sistema HACCP</a:t>
            </a:r>
          </a:p>
        </p:txBody>
      </p:sp>
      <p:pic>
        <p:nvPicPr>
          <p:cNvPr id="12" name="Picture 2" descr="Risultati immagini per controllo alimen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2204864"/>
            <a:ext cx="5162757" cy="3444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6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557909" y="1557159"/>
            <a:ext cx="10225136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CE n.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178/2002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OSA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è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responsabile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 garantire il rispetto delle disposizioni della legislazione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alimentare nell’impresa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alimentare posta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sotto il suo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controllo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210258" y="-35817"/>
            <a:ext cx="67505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Pacchetto igiene 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sistema HACCP</a:t>
            </a:r>
          </a:p>
        </p:txBody>
      </p:sp>
      <p:pic>
        <p:nvPicPr>
          <p:cNvPr id="10" name="Picture 2" descr="Risultati immagini per controllo alimen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28" y="3826140"/>
            <a:ext cx="828675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0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358108" y="1659574"/>
            <a:ext cx="8558757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motivazioni di questo approccio sono spiegate dallo stesso Regolamento che spiega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che: 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OSA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sono in grado, meglio di chiunque altro,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elaborare sistemi sicuri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approvvigionamento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alimentare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 per garantire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sicurezza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dei prodotti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forniti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210258" y="-35817"/>
            <a:ext cx="67505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Pacchetto igiene 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sistema HACCP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5" y="2636912"/>
            <a:ext cx="313805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822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870276" y="2250297"/>
            <a:ext cx="682830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…gli OSA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dovrebbero pertanto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legalmente responsabili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in via principale, della sicurezza degli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alimenti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210258" y="-35817"/>
            <a:ext cx="675056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Pacchetto igiene 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sistema HACCP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" y="1586131"/>
            <a:ext cx="4531060" cy="3789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76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770382" y="260648"/>
            <a:ext cx="7059946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ruolo degli </a:t>
            </a: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</a:t>
            </a:r>
            <a:endParaRPr lang="it-IT" sz="48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5" y="1585144"/>
            <a:ext cx="957706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ancora dell’adozione del “Pacchetto Igiene”, la responsabilizzazione degli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era stata introdotta dal Regolamento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178/2002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117" y="4326745"/>
            <a:ext cx="3140659" cy="208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3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-170284" y="332656"/>
            <a:ext cx="13609512" cy="1143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66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Lezione</a:t>
            </a:r>
            <a:r>
              <a:rPr lang="it-IT" sz="6600" b="1" dirty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 # </a:t>
            </a:r>
            <a:r>
              <a:rPr lang="it-IT" sz="66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2</a:t>
            </a:r>
          </a:p>
        </p:txBody>
      </p:sp>
      <p:sp>
        <p:nvSpPr>
          <p:cNvPr id="10" name="Rettangolo 2"/>
          <p:cNvSpPr>
            <a:spLocks noChangeArrowheads="1"/>
          </p:cNvSpPr>
          <p:nvPr/>
        </p:nvSpPr>
        <p:spPr bwMode="auto">
          <a:xfrm>
            <a:off x="1053852" y="1660027"/>
            <a:ext cx="103954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it-IT" sz="5400" b="1" dirty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La qualità degli alimenti</a:t>
            </a:r>
            <a:endParaRPr lang="it-IT" sz="5400" b="1" dirty="0" smtClean="0"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Immagine 14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583" y="2538194"/>
            <a:ext cx="4531060" cy="3789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924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770382" y="260648"/>
            <a:ext cx="7059946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ruolo degli </a:t>
            </a: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</a:t>
            </a:r>
            <a:endParaRPr lang="it-IT" sz="48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71308" y="1603249"/>
            <a:ext cx="1021173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Regolamento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178/2002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definisce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ciascun OSA come "</a:t>
            </a:r>
            <a:r>
              <a:rPr lang="it-IT" sz="3200" b="1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responsabile di garantire il rispetto delle disposizioni della legislazione alimentare nell'impresa alimentare posta sotto il suo controllo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00" y="4427582"/>
            <a:ext cx="3140659" cy="208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26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770382" y="260648"/>
            <a:ext cx="7059946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ruolo degli </a:t>
            </a: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</a:t>
            </a:r>
            <a:endParaRPr lang="it-IT" sz="48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58108" y="1556792"/>
            <a:ext cx="8064896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motivazioni di questo approccio sono spiegate dallo stesso regolamento che spiega che: "</a:t>
            </a:r>
            <a:r>
              <a:rPr lang="it-IT" sz="3200" b="1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OSA sono in grado, meglio di chiunque altro, di elaborare sistemi sicuri per l'approvvigionamento alimentare e per garantire la sicurezza dei prodotti </a:t>
            </a:r>
            <a:r>
              <a:rPr lang="it-IT" sz="32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forniti</a:t>
            </a:r>
            <a:r>
              <a:rPr lang="it-IT" sz="3200" b="1" i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1" y="2780928"/>
            <a:ext cx="3140659" cy="208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66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770382" y="260648"/>
            <a:ext cx="7059946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ruolo degli </a:t>
            </a: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</a:t>
            </a:r>
            <a:endParaRPr lang="it-IT" sz="48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524151" y="2431092"/>
            <a:ext cx="8064896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…."</a:t>
            </a:r>
            <a:r>
              <a:rPr lang="it-IT" sz="3200" b="1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OSA </a:t>
            </a:r>
            <a:r>
              <a:rPr lang="it-IT" sz="32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dovrebbero </a:t>
            </a:r>
            <a:r>
              <a:rPr lang="it-IT" sz="3200" b="1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pertanto essere legalmente responsabili, in via principale, della sicurezza degli alimenti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1" y="2780928"/>
            <a:ext cx="3140659" cy="208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73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26306" y="-21010"/>
            <a:ext cx="79544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Obblighi professionali </a:t>
            </a:r>
          </a:p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per gli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OSA</a:t>
            </a:r>
            <a:endParaRPr lang="it-IT" sz="4800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9" name="Immagin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02" y="1668666"/>
            <a:ext cx="5428371" cy="167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tangolo 3"/>
          <p:cNvSpPr/>
          <p:nvPr/>
        </p:nvSpPr>
        <p:spPr>
          <a:xfrm>
            <a:off x="1701924" y="4238226"/>
            <a:ext cx="10009112" cy="1626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Sicurezza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: Gli operatori non devono immettere sul mercato alimenti o mangimi non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sicuri</a:t>
            </a:r>
            <a:endParaRPr lang="it-IT" sz="3200" b="1" dirty="0">
              <a:latin typeface="Verdana" panose="020B0604030504040204" pitchFamily="34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0" name="Freccia in giù 9"/>
          <p:cNvSpPr/>
          <p:nvPr/>
        </p:nvSpPr>
        <p:spPr>
          <a:xfrm>
            <a:off x="6063040" y="3463921"/>
            <a:ext cx="480954" cy="613151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27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02" y="1668666"/>
            <a:ext cx="5428371" cy="167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tangolo 3"/>
          <p:cNvSpPr/>
          <p:nvPr/>
        </p:nvSpPr>
        <p:spPr>
          <a:xfrm>
            <a:off x="1591147" y="4197088"/>
            <a:ext cx="10009112" cy="2153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Responsabilità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: Gli operatori sono responsabili della sicurezza degli alimenti e mangimi che producono, trasportano, conservano 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vendono</a:t>
            </a:r>
            <a:endParaRPr lang="it-IT" sz="3200" b="1" dirty="0">
              <a:latin typeface="Verdana" panose="020B0604030504040204" pitchFamily="34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566783" y="-43369"/>
            <a:ext cx="79544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Obblighi professionali </a:t>
            </a:r>
          </a:p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per gli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OSA</a:t>
            </a:r>
            <a:endParaRPr lang="it-IT" sz="4800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1" name="Freccia in giù 10"/>
          <p:cNvSpPr/>
          <p:nvPr/>
        </p:nvSpPr>
        <p:spPr>
          <a:xfrm>
            <a:off x="6063040" y="3463921"/>
            <a:ext cx="480954" cy="613151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594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02" y="1668666"/>
            <a:ext cx="5428371" cy="167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tangolo 3"/>
          <p:cNvSpPr/>
          <p:nvPr/>
        </p:nvSpPr>
        <p:spPr>
          <a:xfrm>
            <a:off x="1298961" y="4197088"/>
            <a:ext cx="10009112" cy="2153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Tracciabilità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: Gli operatori devono essere in grado di identificare rapidamente ogni soggetto da quale ricevono o al quale consegnano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alimenti</a:t>
            </a:r>
            <a:endParaRPr lang="it-IT" sz="3200" b="1" dirty="0">
              <a:latin typeface="Verdana" panose="020B0604030504040204" pitchFamily="34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566783" y="-53173"/>
            <a:ext cx="79544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Obblighi professionali </a:t>
            </a:r>
          </a:p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per gli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OSA</a:t>
            </a:r>
            <a:endParaRPr lang="it-IT" sz="4800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1" name="Freccia in giù 10"/>
          <p:cNvSpPr/>
          <p:nvPr/>
        </p:nvSpPr>
        <p:spPr>
          <a:xfrm>
            <a:off x="6063040" y="3463921"/>
            <a:ext cx="480954" cy="613151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37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02" y="1668666"/>
            <a:ext cx="5428371" cy="167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tangolo 3"/>
          <p:cNvSpPr/>
          <p:nvPr/>
        </p:nvSpPr>
        <p:spPr>
          <a:xfrm>
            <a:off x="1489755" y="4120679"/>
            <a:ext cx="10494698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Trasparenza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: Gli operatori devono informare immediatamente le autorità competenti qualora abbiano motivo di ritenere che gli alimenti o i mangimi non sono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sicuri</a:t>
            </a:r>
            <a:endParaRPr lang="it-IT" sz="3200" b="1" dirty="0">
              <a:latin typeface="Verdana" panose="020B0604030504040204" pitchFamily="34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26306" y="-21010"/>
            <a:ext cx="79544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Obblighi professionali </a:t>
            </a:r>
          </a:p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per gli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OSA</a:t>
            </a:r>
            <a:endParaRPr lang="it-IT" sz="4800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1" name="Freccia in giù 10"/>
          <p:cNvSpPr/>
          <p:nvPr/>
        </p:nvSpPr>
        <p:spPr>
          <a:xfrm>
            <a:off x="6063040" y="3463921"/>
            <a:ext cx="480954" cy="613151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7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02" y="1668666"/>
            <a:ext cx="5428371" cy="167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tangolo 3"/>
          <p:cNvSpPr/>
          <p:nvPr/>
        </p:nvSpPr>
        <p:spPr>
          <a:xfrm>
            <a:off x="1567955" y="4260763"/>
            <a:ext cx="10009112" cy="2153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Urgenza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: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Gli operatori devono ritirare immediatamente dal mercato gli alimenti o i mangimi qualora abbiano motivo di ritenere che non sono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sicuri</a:t>
            </a:r>
            <a:endParaRPr lang="it-IT" sz="3200" b="1" dirty="0">
              <a:effectLst/>
              <a:latin typeface="Verdana" panose="020B0604030504040204" pitchFamily="34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26306" y="-21010"/>
            <a:ext cx="79544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Obblighi professionali </a:t>
            </a:r>
          </a:p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per gli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OSA</a:t>
            </a:r>
            <a:endParaRPr lang="it-IT" sz="4800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1" name="Freccia in giù 10"/>
          <p:cNvSpPr/>
          <p:nvPr/>
        </p:nvSpPr>
        <p:spPr>
          <a:xfrm>
            <a:off x="6063040" y="3463921"/>
            <a:ext cx="480954" cy="613151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67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ccia in giù 12"/>
          <p:cNvSpPr/>
          <p:nvPr/>
        </p:nvSpPr>
        <p:spPr>
          <a:xfrm>
            <a:off x="6063040" y="3463921"/>
            <a:ext cx="480954" cy="613151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02" y="1668666"/>
            <a:ext cx="5428371" cy="167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tangolo 3"/>
          <p:cNvSpPr/>
          <p:nvPr/>
        </p:nvSpPr>
        <p:spPr>
          <a:xfrm>
            <a:off x="1330331" y="3976642"/>
            <a:ext cx="100091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Prevenzione: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gli operatori devono identificare e rivedere regolarmente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i punti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critici dei loro procedimenti e devono provvedere a effettuare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controlli su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di essi</a:t>
            </a:r>
            <a:endParaRPr lang="it-IT" sz="32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26306" y="-21010"/>
            <a:ext cx="79544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Obblighi professionali </a:t>
            </a:r>
          </a:p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per gli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OSA</a:t>
            </a:r>
            <a:endParaRPr lang="it-IT" sz="4800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9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02" y="1668666"/>
            <a:ext cx="5428371" cy="167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tangolo 3"/>
          <p:cNvSpPr/>
          <p:nvPr/>
        </p:nvSpPr>
        <p:spPr>
          <a:xfrm>
            <a:off x="1539438" y="4390594"/>
            <a:ext cx="10009112" cy="1626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Cooperazione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: Gli operatori devono collaborare con le autorità competenti nelle azioni intese a ridurre 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rischi</a:t>
            </a:r>
            <a:endParaRPr lang="it-IT" sz="3200" b="1" dirty="0">
              <a:effectLst/>
              <a:latin typeface="Verdana" panose="020B0604030504040204" pitchFamily="34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26306" y="-21010"/>
            <a:ext cx="79544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Obblighi professionali </a:t>
            </a:r>
          </a:p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per gli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OSA</a:t>
            </a:r>
            <a:endParaRPr lang="it-IT" sz="4800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1" name="Freccia in giù 10"/>
          <p:cNvSpPr/>
          <p:nvPr/>
        </p:nvSpPr>
        <p:spPr>
          <a:xfrm>
            <a:off x="6063040" y="3560674"/>
            <a:ext cx="480954" cy="613151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43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1323"/>
            <a:ext cx="5302324" cy="664824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311025" y="2204864"/>
            <a:ext cx="3703258" cy="2428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it-IT" sz="44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pag</a:t>
            </a:r>
            <a:r>
              <a:rPr lang="it-IT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16 </a:t>
            </a: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pag</a:t>
            </a:r>
            <a:r>
              <a:rPr lang="it-IT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24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512491" y="332656"/>
            <a:ext cx="6226383" cy="9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Pagine sul libro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02" y="1668666"/>
            <a:ext cx="5428371" cy="1675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ttangolo 3"/>
          <p:cNvSpPr/>
          <p:nvPr/>
        </p:nvSpPr>
        <p:spPr>
          <a:xfrm>
            <a:off x="1539438" y="4390594"/>
            <a:ext cx="10009112" cy="1626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Cooperazione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: Gli operatori devono collaborare con le autorità competenti nelle azioni intese a ridurre 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rischi</a:t>
            </a:r>
            <a:endParaRPr lang="it-IT" sz="3200" b="1" dirty="0">
              <a:effectLst/>
              <a:latin typeface="Verdana" panose="020B0604030504040204" pitchFamily="34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26306" y="-21010"/>
            <a:ext cx="79544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Obblighi professionali </a:t>
            </a:r>
          </a:p>
          <a:p>
            <a:pPr algn="ctr"/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per gli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MV Boli" panose="02000500030200090000" pitchFamily="2" charset="0"/>
              </a:rPr>
              <a:t>OSA</a:t>
            </a:r>
            <a:endParaRPr lang="it-IT" sz="4800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1" name="Freccia in giù 10"/>
          <p:cNvSpPr/>
          <p:nvPr/>
        </p:nvSpPr>
        <p:spPr>
          <a:xfrm>
            <a:off x="6063040" y="3560674"/>
            <a:ext cx="480954" cy="613151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39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726260" y="2000258"/>
            <a:ext cx="720080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Italia, a partire 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gli OSA sono obbligati a rispettare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Regolamento Comunitario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(Reg. CE n. 1169/2011) sull’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etichettatura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degli 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alimenti</a:t>
            </a:r>
            <a:endParaRPr lang="it-IT" sz="3200" b="1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96427" y="33728"/>
            <a:ext cx="111612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L’etichettatura: </a:t>
            </a:r>
            <a:endParaRPr lang="it-IT" sz="44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obblighi </a:t>
            </a: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legge per gli OSA</a:t>
            </a:r>
          </a:p>
        </p:txBody>
      </p:sp>
      <p:pic>
        <p:nvPicPr>
          <p:cNvPr id="1026" name="Picture 2" descr="http://www.meteoweb.eu/wp-content/uploads/2014/02/SPESA-INTELLIGENTE-C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2389776"/>
            <a:ext cx="421246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3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78188" y="1896007"/>
            <a:ext cx="7776864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Regolamento Comunitario 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intende assicurare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consumatori un’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informazione chiara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corretta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modo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non indurli in errore sulle caratteristiche, le proprietà o gli effetti dei prodotti che 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acquista</a:t>
            </a:r>
            <a:endParaRPr lang="it-IT" sz="3200" b="1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96427" y="33728"/>
            <a:ext cx="111612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L’etichettatura: </a:t>
            </a:r>
            <a:endParaRPr lang="it-IT" sz="44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obblighi </a:t>
            </a: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legge per gli OSA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8" y="2653509"/>
            <a:ext cx="3819179" cy="2541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magine 10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78188" y="2495436"/>
            <a:ext cx="7848872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Regolamento chiarisce che gli OSA sono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responsabili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informazioni fornite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etichette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alimentari</a:t>
            </a:r>
            <a:endParaRPr lang="it-IT" sz="3200" b="1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96427" y="33728"/>
            <a:ext cx="111612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L’etichettatura: </a:t>
            </a:r>
            <a:endParaRPr lang="it-IT" sz="44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obblighi </a:t>
            </a: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legge per gli OSA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" y="2495436"/>
            <a:ext cx="3456384" cy="276034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magine 10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4132" y="2462781"/>
            <a:ext cx="8136904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Quando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gli alimenti sono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preimballati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informazioni obbligatorie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devono comparire sul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preimballaggio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su una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etichetta</a:t>
            </a:r>
            <a:endParaRPr lang="it-IT" sz="3200" b="1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96427" y="33728"/>
            <a:ext cx="111612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L’etichettatura: </a:t>
            </a:r>
            <a:endParaRPr lang="it-IT" sz="44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obblighi </a:t>
            </a: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legge per gli OSA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1808041"/>
            <a:ext cx="2114845" cy="452500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magine 10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06180" y="1683979"/>
            <a:ext cx="7884877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Quando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invece gli alimenti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sono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preimballati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informazioni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sugli alimenti devono essere 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trasmesse all’operatore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 riceve tali alimenti, per esempio sotto forma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scheda tecnica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affinché quest’ultimo possa fornirle al consumatore finale</a:t>
            </a:r>
            <a:endParaRPr lang="it-IT" sz="3200" b="1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96427" y="33728"/>
            <a:ext cx="111612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L’etichettatura: </a:t>
            </a:r>
            <a:endParaRPr lang="it-IT" sz="44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obblighi </a:t>
            </a: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legge per gli OSA</a:t>
            </a:r>
          </a:p>
        </p:txBody>
      </p:sp>
      <p:pic>
        <p:nvPicPr>
          <p:cNvPr id="1026" name="Picture 2" descr="http://www.meteoweb.eu/wp-content/uploads/2014/02/SPESA-INTELLIGENTE-C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2389775"/>
            <a:ext cx="3744416" cy="2496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29916" y="1524589"/>
            <a:ext cx="1004511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denominazione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dell’alimento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elenco degli ingredienti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elenco degli allergeni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quantità di taluni ingredienti o categorie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ingredienti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09836" y="476672"/>
            <a:ext cx="11161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Informazioni obbligatorie </a:t>
            </a:r>
            <a:endParaRPr lang="it-IT" sz="4400" b="1" dirty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www.ciboecibo.it/img/etichetta_ingredienti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422" y="4128987"/>
            <a:ext cx="3448050" cy="2171701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magine 10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86100" y="2136738"/>
            <a:ext cx="8513241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quantità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netta dell’alimento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termine minimo di conservazione o data di scadenza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condizioni particolari di conservazione e/o le condizioni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d’impiego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09836" y="476672"/>
            <a:ext cx="11161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Informazioni obbligatorie </a:t>
            </a:r>
            <a:endParaRPr lang="it-IT" sz="4400" b="1" dirty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1791616"/>
            <a:ext cx="2671409" cy="368416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0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62708" y="1772816"/>
            <a:ext cx="10045117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nome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la ragione sociale e l’indirizzo del produttore o dell’importatore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paese d’origine o il luogo di provenienza ove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previsto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09836" y="476672"/>
            <a:ext cx="11161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Informazioni obbligatorie </a:t>
            </a:r>
            <a:endParaRPr lang="it-IT" sz="4400" b="1" dirty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316" y="3965832"/>
            <a:ext cx="2941243" cy="234894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9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67897" y="1907008"/>
            <a:ext cx="10045117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istruzioni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l’uso, per i casi in cui la loro omissione renderebbe difficile un uso adeguato dell’alimento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le bevande che contengono più di 1,2% di alcol in volume, il titolo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alcolometrico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volumico effettivo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 dichiarazione nutrizionale</a:t>
            </a:r>
            <a:endParaRPr lang="it-IT" sz="3200" b="1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09836" y="476672"/>
            <a:ext cx="11161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Informazioni obbligatorie </a:t>
            </a:r>
            <a:endParaRPr lang="it-IT" sz="4400" b="1" dirty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1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557907" y="1628800"/>
            <a:ext cx="959046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presenza sul mercato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alimenti contaminati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rappresenta un grave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rischio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per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salute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pubblica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278489" y="269877"/>
            <a:ext cx="8385630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sicurezza alimentare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671" y="3630486"/>
            <a:ext cx="3908982" cy="30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366220" y="2761108"/>
            <a:ext cx="7628189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</a:pP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Tutte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indicazioni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devono essere stampate in modo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chiaro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leggibile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09836" y="476672"/>
            <a:ext cx="11161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Informazioni obbligatorie </a:t>
            </a:r>
            <a:endParaRPr lang="it-IT" sz="4400" b="1" dirty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7" y="2340241"/>
            <a:ext cx="4109115" cy="2739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magine 10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02324" y="2060848"/>
            <a:ext cx="6624735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</a:pP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carattere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deve avere una dimensione non inferiore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1,2 mm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mentre nelle confezioni più piccole il carattere non deve essere inferiore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0,9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09836" y="476672"/>
            <a:ext cx="11161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Informazioni obbligatorie </a:t>
            </a:r>
            <a:endParaRPr lang="it-IT" sz="4400" b="1" dirty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8" y="2240277"/>
            <a:ext cx="4902797" cy="2907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3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01924" y="1628800"/>
            <a:ext cx="10153127" cy="441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</a:pP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informazioni fornite su base volontaria devono soddisfare i seguenti requisiti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SzPct val="121000"/>
            </a:pPr>
            <a:endParaRPr lang="it-IT" sz="1400" b="1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indurre in errore il consumatore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essere ambigue né 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confuse</a:t>
            </a:r>
            <a:endParaRPr lang="it-IT" sz="3200" b="1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basarsi su dati scientifici pertinenti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21000"/>
              <a:buFont typeface="Wingdings" panose="05000000000000000000" pitchFamily="2" charset="2"/>
              <a:buChar char="ü"/>
            </a:pP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occupare lo spazio disponibile in etichetta per le informazioni obbligatorie</a:t>
            </a:r>
          </a:p>
        </p:txBody>
      </p:sp>
      <p:sp>
        <p:nvSpPr>
          <p:cNvPr id="5" name="Rettangolo 4"/>
          <p:cNvSpPr/>
          <p:nvPr/>
        </p:nvSpPr>
        <p:spPr>
          <a:xfrm>
            <a:off x="909836" y="476672"/>
            <a:ext cx="11161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Informazioni facoltative</a:t>
            </a:r>
            <a:endParaRPr lang="it-IT" sz="4400" b="1" dirty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981844" y="-75247"/>
            <a:ext cx="11089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criteri di tracciabilità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rintracciabilità di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prodotto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020" y="1578440"/>
            <a:ext cx="7723767" cy="483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magine 11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981844" y="-75247"/>
            <a:ext cx="11089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criteri di tracciabilità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rintracciabilità di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prodotto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85900" y="1697510"/>
            <a:ext cx="1008112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Regolamento CE n°178/2002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definisce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diritto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dei cittadini a un'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informazione chiara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precisa e chiarisce che uno degli strumenti necessari per garantire tale diritto sia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obbligatorietà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partire dal 2005, della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rintracciabilità</a:t>
            </a:r>
            <a:endParaRPr lang="it-IT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153" y="4672937"/>
            <a:ext cx="2752871" cy="1831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14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57908" y="1532199"/>
            <a:ext cx="9721080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Regolamento CE n°178/2002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stabilisce che “</a:t>
            </a:r>
            <a:r>
              <a:rPr lang="it-IT" sz="3200" b="1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disposta in tutte le fasi della produzione, della trasformazione e della distribuzione la rintracciabilità degli alimenti, dei mangimi, degli animali destinati alla produzione alimentare e di qualsiasi altra sostanza destinata o atta a entrare a far parte di un alimento o di un mangime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981844" y="-75247"/>
            <a:ext cx="11089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criteri di tracciabilità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rintracciabilità di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prodotto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5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286100" y="2030367"/>
            <a:ext cx="813690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L’obbligo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chiaro e dettagliato quindi per produttori, trasformatori e distributori, soprattutto in relazione a richieste delle autorità di </a:t>
            </a:r>
            <a:r>
              <a:rPr lang="it-IT" sz="3200" b="1" dirty="0" err="1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controll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72" y="2420888"/>
            <a:ext cx="2752871" cy="1831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tangolo 6"/>
          <p:cNvSpPr/>
          <p:nvPr/>
        </p:nvSpPr>
        <p:spPr>
          <a:xfrm>
            <a:off x="981844" y="-75247"/>
            <a:ext cx="11089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criteri di tracciabilità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rintracciabilità di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prodotto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2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443635" y="2137993"/>
            <a:ext cx="813690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it-IT" sz="3200" b="1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OSA devono essere in grado di individuare chi abbia fornito loro un alimento o qualsiasi sostanza destinata o atta a entrare a far parte di un </a:t>
            </a:r>
            <a:r>
              <a:rPr lang="it-IT" sz="32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alimento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2683975"/>
            <a:ext cx="2752871" cy="1831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tangolo 6"/>
          <p:cNvSpPr/>
          <p:nvPr/>
        </p:nvSpPr>
        <p:spPr>
          <a:xfrm>
            <a:off x="981844" y="-75247"/>
            <a:ext cx="11089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criteri di tracciabilità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rintracciabilità di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prodotto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078188" y="1881690"/>
            <a:ext cx="7565904" cy="4018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 fine “</a:t>
            </a:r>
            <a:r>
              <a:rPr lang="it-IT" sz="32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 </a:t>
            </a:r>
            <a:r>
              <a:rPr lang="it-IT" sz="3200" b="1" i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 devono disporre di sistemi e di procedure che consentano di mettere a disposizione delle autorità competenti, che le richiedano, le informazioni al riguardo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7" y="1714366"/>
            <a:ext cx="2957060" cy="469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tangolo 6"/>
          <p:cNvSpPr/>
          <p:nvPr/>
        </p:nvSpPr>
        <p:spPr>
          <a:xfrm>
            <a:off x="981844" y="-75247"/>
            <a:ext cx="11089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criteri di tracciabilità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rintracciabilità di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prodotto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0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160438" y="-39927"/>
            <a:ext cx="105160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Tracciabilità e rintracciabilità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alimento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557908" y="1529733"/>
            <a:ext cx="9721080" cy="2319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termini "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tracciabilità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e "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rintracciabilità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vengono spesso utilizzati come sinonimi, ma si tratta di due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processi speculari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distinti</a:t>
            </a:r>
            <a:endParaRPr lang="it-IT" sz="32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Risultati immagini per rintracciabilità TRACCIABILIT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84" y="3888359"/>
            <a:ext cx="6264696" cy="2629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9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4359945" y="2562502"/>
            <a:ext cx="7645816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  <a:buSzPct val="112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biologica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(parassiti di varia natura e dimensioni) </a:t>
            </a:r>
            <a:endParaRPr lang="it-IT" sz="3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  <a:buSzPct val="112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chimica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(contaminanti chimici naturali o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sintetici)</a:t>
            </a:r>
          </a:p>
          <a:p>
            <a:pPr marL="457200" indent="-457200" algn="just">
              <a:lnSpc>
                <a:spcPct val="115000"/>
              </a:lnSpc>
              <a:spcBef>
                <a:spcPct val="0"/>
              </a:spcBef>
              <a:buClr>
                <a:schemeClr val="tx1"/>
              </a:buClr>
              <a:buSzPct val="112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fisica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(frammenti plastici, metallici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ecc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.)</a:t>
            </a:r>
            <a:endParaRPr lang="it-IT" sz="3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278489" y="269877"/>
            <a:ext cx="8385630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sicurezza alimentare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Picture 2" descr="Risultati immagini per food analy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6" y="2845770"/>
            <a:ext cx="4206186" cy="2832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635" y="1714821"/>
            <a:ext cx="8901796" cy="602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contaminanti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possono avere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natura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  <a:endParaRPr lang="it-IT" sz="28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82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710819" y="511331"/>
            <a:ext cx="96071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Tracciabilità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alimento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686420" y="1703809"/>
            <a:ext cx="7560840" cy="3452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tracciabilità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è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che segue il prodotto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monte a valle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filiera in modo che, ad ogni stadio attraverso cui passa, vengano lasciate opportune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tracce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(informazioni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1772816"/>
            <a:ext cx="2957060" cy="469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710819" y="511331"/>
            <a:ext cx="96071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Tracciabilità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alimento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757097" y="2446894"/>
            <a:ext cx="7560840" cy="2319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 passaggi trovano un riscontro sotto forma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etichette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certificazioni</a:t>
            </a:r>
            <a:endParaRPr lang="it-IT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1772816"/>
            <a:ext cx="2957060" cy="469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8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215491" y="511331"/>
            <a:ext cx="10597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Rintracciabilità di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alimento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919265" y="2348880"/>
            <a:ext cx="7488832" cy="2885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rintracciabilità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è il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processo inverso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che deve essere in grado di raccogliere le informazioni precedentemente rilasciate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1772816"/>
            <a:ext cx="2957060" cy="469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magine 11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215491" y="511331"/>
            <a:ext cx="10597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Rintracciabilità di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alimento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919265" y="2348880"/>
            <a:ext cx="7488832" cy="2885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rintracciabilità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è il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processo inverso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che deve essere in grado di raccogliere le informazioni precedentemente rilasciate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1772816"/>
            <a:ext cx="2957060" cy="469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magine 11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042219" y="0"/>
            <a:ext cx="927529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rintracciabilità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sicurezza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alimentare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1"/>
            <a:ext cx="9865096" cy="4018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principale vantaggio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rintracciabilità consiste nel fatto che, in caso di emergenza, consente di utilizzare le informazioni raccolte dai vari operatori coinvolti nel processo di produzione, per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isolare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lotto produttivo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per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facilitarne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ritiro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richiamo dal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mercato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68" y="4365104"/>
            <a:ext cx="2679991" cy="215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6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042219" y="0"/>
            <a:ext cx="927529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rintracciabilità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sicurezza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alimentare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1"/>
            <a:ext cx="986509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questo modo non è difficile identificare 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 responsabili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all'interno 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filiera agroalimentare</a:t>
            </a:r>
            <a:endParaRPr lang="it-IT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867" y="3056604"/>
            <a:ext cx="4201111" cy="33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974700" y="262611"/>
            <a:ext cx="8959504" cy="884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Obbligo di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rintracciabilità</a:t>
            </a:r>
            <a:endParaRPr lang="it-IT" sz="4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03204"/>
            <a:ext cx="9793088" cy="2885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informazioni di "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tracciabilità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compaiono sulle confezioni in forma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codice alfanumerico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una sequenza di lettere e numeri dove ogni lettera e ogni numero hanno un preciso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significato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60" y="4573024"/>
            <a:ext cx="6729557" cy="140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magine 11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6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133972" y="343017"/>
            <a:ext cx="84433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Tracciabilità della carne</a:t>
            </a:r>
            <a:endParaRPr lang="it-IT" sz="4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655540" y="3056875"/>
            <a:ext cx="8037388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05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paese di nascita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dell’animale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05000"/>
            </a:pPr>
            <a:endParaRPr lang="it-IT" sz="32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05000"/>
              <a:buFont typeface="Wingdings" panose="05000000000000000000" pitchFamily="2" charset="2"/>
              <a:buChar char="ü"/>
            </a:pP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l’allevamento dove l’animale è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cresciuto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81" y="2683066"/>
            <a:ext cx="3140343" cy="3716773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1557908" y="1469687"/>
            <a:ext cx="10153128" cy="1186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informazioni in etichetta devono riguardare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Immagine 14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133972" y="343017"/>
            <a:ext cx="84433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Tracciabilità della carne</a:t>
            </a:r>
            <a:endParaRPr lang="it-IT" sz="4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" y="6562055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smtClean="0">
                <a:latin typeface="+mn-lt"/>
              </a:rPr>
              <a:t>Scienza e Cultura dell’Alimentazione  -  Luca La Fauci</a:t>
            </a:r>
            <a:endParaRPr lang="it-IT" sz="1400" b="1" i="1" dirty="0">
              <a:latin typeface="+mn-lt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825" y="5976424"/>
            <a:ext cx="762000" cy="5588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6579535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Scienza degli alimenti  -  Primo Biennio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Ed. 2019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529632" y="2701589"/>
            <a:ext cx="803738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05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macello dove l’animale è stato abbattuto e trasformato in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carcassa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05000"/>
              <a:buFont typeface="Wingdings" panose="05000000000000000000" pitchFamily="2" charset="2"/>
              <a:buChar char="ü"/>
            </a:pPr>
            <a:endParaRPr lang="it-IT" sz="3200" b="1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05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luogo del sezionamento della carcassa in tagli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commerciali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1" y="2683066"/>
            <a:ext cx="3140343" cy="3716773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1557908" y="1469687"/>
            <a:ext cx="10153128" cy="1186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informazioni in etichetta devono riguardare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494012" y="343017"/>
            <a:ext cx="81868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Tracciabilità delle uova</a:t>
            </a:r>
            <a:endParaRPr lang="it-IT" sz="4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557908" y="1603204"/>
            <a:ext cx="979308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informazioni sulle uova riguardano: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sistema di allevamento </a:t>
            </a:r>
            <a:endParaRPr lang="it-IT" sz="3200" b="1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10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0’ significa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biologico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10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‘1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all’aperto</a:t>
            </a:r>
            <a:endParaRPr lang="it-IT" sz="32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10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‘2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a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terra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10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‘3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in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gabbia il Paese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684" y="2318300"/>
            <a:ext cx="2286319" cy="305795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3996867" y="1796214"/>
            <a:ext cx="728620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ogni caso gli effetti possono manifestarsi immediatamente, sotto forma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infezione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intossicazione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tossinfezione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oppure a distanza di anni sotto forma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patologia cronica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278489" y="269877"/>
            <a:ext cx="8385630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sicurezza alimentare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2" y="2132856"/>
            <a:ext cx="3411234" cy="297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494012" y="343017"/>
            <a:ext cx="81868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Tracciabilità delle uova</a:t>
            </a:r>
            <a:endParaRPr lang="it-IT" sz="4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871212" y="2060848"/>
            <a:ext cx="8911831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30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comune e la provincia di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provenienza l’allevamento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cui l’uovo è stato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prodotto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30000"/>
            </a:pPr>
            <a:endParaRPr lang="it-IT" sz="3200" b="1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SzPct val="130000"/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peso e data di deposizione (o di scadenza) del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prodotto</a:t>
            </a:r>
            <a:endParaRPr lang="it-IT" sz="32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93" y="2209348"/>
            <a:ext cx="2286319" cy="305795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656778" y="-11320"/>
            <a:ext cx="759534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Tracciabilità dei </a:t>
            </a: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prodotti ortofrutticoli</a:t>
            </a:r>
            <a:endParaRPr lang="it-IT" sz="4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006180" y="1774399"/>
            <a:ext cx="756084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difficile dare delle garanzie di sicurezza ai consumatori per i prodotti del comparto dell’ortofrutta perché il consumo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avviene quasi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sempre allo stato di ‘fresco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1969056"/>
            <a:ext cx="3077004" cy="3324689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656778" y="-11320"/>
            <a:ext cx="759534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Tracciabilità dei </a:t>
            </a:r>
          </a:p>
          <a:p>
            <a:pPr algn="ctr"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prodotti ortofrutticoli</a:t>
            </a:r>
            <a:endParaRPr lang="it-IT" sz="4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557908" y="1603204"/>
            <a:ext cx="979308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dati da riportare sull’etichetta per legge sono: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nome e indirizzo dell’imballatore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natura del prodotto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Paese di provenienza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732" y="3039990"/>
            <a:ext cx="3077004" cy="3324689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3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100599" y="260648"/>
            <a:ext cx="6399509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Frodi </a:t>
            </a: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alimentari</a:t>
            </a:r>
            <a:endParaRPr lang="it-IT" sz="5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790156" y="1847068"/>
            <a:ext cx="7777188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maggior parte delle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violazioni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accertate attraverso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controlli ispettivi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ed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analitici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sono riconducibili ad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inosservanze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imputabili all’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insufficiente conoscenza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parte degli OSA delle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norme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settore</a:t>
            </a:r>
            <a:endParaRPr lang="it-IT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Immagine 15" descr="http://www.sonoinforma.com/immagini/alimentazione/sicurezza_alimentare/i_rischi_aliment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2364597"/>
            <a:ext cx="3528392" cy="3021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3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100599" y="260648"/>
            <a:ext cx="6399509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Frodi </a:t>
            </a: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alimentari</a:t>
            </a:r>
            <a:endParaRPr lang="it-IT" sz="5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73932" y="1632028"/>
            <a:ext cx="9793088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Analogamente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le irregolarità riscontrate all’analisi dei prodotti sono generalmente dovute a fenomeni come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alterazione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scorretta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troppo prolungata conservazione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contaminazione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parte di microbi o di agenti inquinanti,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corretta manipolazione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lavorazione del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prodotto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Risultati immagini per CUCIN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100599" y="260648"/>
            <a:ext cx="6399509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Frodi </a:t>
            </a: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alimentari</a:t>
            </a:r>
            <a:endParaRPr lang="it-IT" sz="5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171406" y="1484784"/>
            <a:ext cx="6467622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vere e proprie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frodi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sono invece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eventi intenzionali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dolosi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più rari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gravi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che trovano la loro principale motivazione nel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desiderio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realizzare rapidamente profitto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ricorrendo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mezzi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illeciti</a:t>
            </a:r>
            <a:endParaRPr lang="it-IT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Risultati immagini per FRODI ALIMENTA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1916832"/>
            <a:ext cx="488521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100599" y="260648"/>
            <a:ext cx="6399509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Frodi </a:t>
            </a: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alimentari</a:t>
            </a:r>
            <a:endParaRPr lang="it-IT" sz="5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75817" y="1682808"/>
            <a:ext cx="9649072" cy="3452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Nella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pratica le frodi alimentari vengono attuate tramite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operazioni fittizie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falsificazione di documenti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 altri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raggiri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espedienti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diretti ad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eludere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controlli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ad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ingannare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buonafede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consumatori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Risultati immagini per FRODI ALIMENTA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40" y="4556588"/>
            <a:ext cx="4953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0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100599" y="260648"/>
            <a:ext cx="6399509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Frodi </a:t>
            </a: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alimentari</a:t>
            </a:r>
            <a:endParaRPr lang="it-IT" sz="5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845940" y="1556792"/>
            <a:ext cx="936104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globalizzazione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mercato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evoluzione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conoscenze scientifiche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hanno determinato la comparsa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frodi ad alto contenuto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tecnologico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Risultati immagini per controllo alimen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60" y="3977828"/>
            <a:ext cx="5905500" cy="2286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100599" y="260648"/>
            <a:ext cx="6399509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Frodi </a:t>
            </a: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alimentari</a:t>
            </a:r>
            <a:endParaRPr lang="it-IT" sz="5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942284" y="2252403"/>
            <a:ext cx="640871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frodi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volte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sono organizzate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anche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livello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internazionale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sono molto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difficili da scoprire sul prodotto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finito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26" name="Picture 2" descr="Le frodi alimentari: caratteri del fenomeno e casistica - Ius i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0" y="1648557"/>
            <a:ext cx="4191726" cy="4604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100599" y="260648"/>
            <a:ext cx="6399509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Frodi </a:t>
            </a: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alimentari</a:t>
            </a:r>
            <a:endParaRPr lang="it-IT" sz="5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086300" y="1905417"/>
            <a:ext cx="6264696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frodi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influiscono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quel complesso di caratteristiche che determinano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qualità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dei prodotti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possono avere anche ripercussioni sulla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sicurezza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alimentare</a:t>
            </a:r>
            <a:endParaRPr lang="it-IT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2099127"/>
            <a:ext cx="4481935" cy="2971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91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557907" y="1628800"/>
            <a:ext cx="959046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gravità di tale rischio impone la presenza di un sistema di controlli su tutta la filiera produttiva che va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dal campo alla tavola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”, ossia dalle materie prime fino a quello che mangiamo</a:t>
            </a:r>
            <a:endParaRPr lang="it-IT" sz="3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278489" y="269877"/>
            <a:ext cx="8385630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sicurezza alimentare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972" y="4653136"/>
            <a:ext cx="7741623" cy="1684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00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100599" y="260648"/>
            <a:ext cx="6399509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Frodi </a:t>
            </a: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alimentari</a:t>
            </a:r>
            <a:endParaRPr lang="it-IT" sz="5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56792"/>
            <a:ext cx="9649072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Italia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Paese caratterizzato da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prestigioso patrimonio enogastronomico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le frodi in campo alimentare consistono spesso nella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falsificazione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prodotti di qualità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prodotti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ordinari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it-IT" sz="2800" b="1" dirty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impiego di vino da tavola per la produzione di vino a denominazione di origine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3" name="Freccia in giù 2"/>
          <p:cNvSpPr/>
          <p:nvPr/>
        </p:nvSpPr>
        <p:spPr>
          <a:xfrm>
            <a:off x="6022404" y="4437112"/>
            <a:ext cx="360040" cy="504056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26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710036" y="-77693"/>
            <a:ext cx="7374135" cy="17064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Classificazione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delle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frodi alimentari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6" y="1628800"/>
            <a:ext cx="9289032" cy="4584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frodi alimentari vengono classificate secondo gli effetti esercitati sulla composizione e/o gli aspetti esteriori dell’alimento in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Adulterazione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Alterazione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Sofisticazione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Contraffazione</a:t>
            </a:r>
            <a:endParaRPr lang="it-IT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Picture 2" descr="Risultati immagini per FRODI ALIMENT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221" y="3704405"/>
            <a:ext cx="5100707" cy="2337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7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003537" y="398826"/>
            <a:ext cx="499848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Adulterazione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042048" y="1853359"/>
            <a:ext cx="675878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Variazione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volontaria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naturale composizione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senza peraltro effettuare aggiunta di altre sostanze (latte scremato e/o parzialmente scremato venduto come latte intero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Risultati immagini per LA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2295694"/>
            <a:ext cx="4762500" cy="3171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2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210406" y="404664"/>
            <a:ext cx="412805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Alterazione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948"/>
            <a:ext cx="7026384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Fenomeno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solitamente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accidentale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che modifica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composizione chimica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sensoriale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un alimento (vino acescente, irrancidimento degli oli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463" y="1990034"/>
            <a:ext cx="2517739" cy="45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8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005943" y="398826"/>
            <a:ext cx="499367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Sofisticazione</a:t>
            </a:r>
            <a:endParaRPr lang="it-IT" sz="4800" b="1" dirty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582244" y="1793378"/>
            <a:ext cx="6840760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Modifica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volontaria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composizione naturale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legale di un alimento mediante l’aggiunta di una sostanza estranea (aggiunta di olio di semi agli oli di oliva; aggiunta di saccarosio al vino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magine 11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050" name="Picture 2" descr="Olio d'oliva, parliamo di contraffazioni e frodi - Italia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793378"/>
            <a:ext cx="4161193" cy="457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9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005943" y="398826"/>
            <a:ext cx="499367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Sofisticazione</a:t>
            </a:r>
            <a:endParaRPr lang="it-IT" sz="4800" b="1" dirty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086300" y="1988840"/>
            <a:ext cx="64807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L’aggiunta di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coloranti a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una comune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pasta per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ottenere la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tipica colorazione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della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pasta all’uovo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</a:rPr>
              <a:t>è un esempio </a:t>
            </a:r>
            <a:r>
              <a:rPr lang="it-IT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di sofisticazione</a:t>
            </a:r>
            <a:endParaRPr lang="it-IT" sz="32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40" y="1955304"/>
            <a:ext cx="4496427" cy="422016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Immagine 11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9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3867280" y="398826"/>
            <a:ext cx="527099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Contraffazione</a:t>
            </a:r>
            <a:endParaRPr lang="it-IT" sz="4800" b="1" dirty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6" y="1628800"/>
            <a:ext cx="9289032" cy="3452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ostituzione di un alimento con un altro di minor pregio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 che presenta caratteristiche macroscopiche assai affini (vino da tavola con vino ottenuto da uve da mensa; margarina spacciata per burro)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404" y="4468060"/>
            <a:ext cx="3925533" cy="197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3867280" y="398826"/>
            <a:ext cx="5270995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Contraffazione</a:t>
            </a:r>
            <a:endParaRPr lang="it-IT" sz="4800" b="1" dirty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6" y="1628800"/>
            <a:ext cx="9289032" cy="1186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Parmigiano Reggiano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il formaggio più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imitato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mondo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265" y="2874832"/>
            <a:ext cx="2476020" cy="32903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108" y="2859974"/>
            <a:ext cx="4718750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88640"/>
            <a:ext cx="3896587" cy="117397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9916" y="1628800"/>
            <a:ext cx="9721080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Rispondi alle seguenti domande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127" y="2313598"/>
            <a:ext cx="2133972" cy="417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442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498672" y="260648"/>
            <a:ext cx="7603363" cy="884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Qualità degli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alimenti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798268" y="2596333"/>
            <a:ext cx="6944594" cy="2153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qualità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un alimento è il risultato di una serie di diversi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fattori,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 loro spesso fortemente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correlati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21" y="2132856"/>
            <a:ext cx="3922702" cy="2921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362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2422004" y="1628800"/>
            <a:ext cx="8726368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 misure previste dalle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leggi vigenti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 garantire la salute dei consumatori, pertanto, devono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scrupolosamente applicate 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ciascuna delle seguenti fasi della vita degli alimenti: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produzione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trasformazione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distribuzione</a:t>
            </a:r>
            <a:r>
              <a:rPr lang="it-IT" sz="32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somministrazione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278489" y="269877"/>
            <a:ext cx="8385630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sicurezza alimentare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Picture 2" descr="Risultati immagini per SA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76" y="206084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7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498672" y="260648"/>
            <a:ext cx="7603363" cy="884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Qualità degli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alimenti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720512" y="1981135"/>
            <a:ext cx="6944594" cy="378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Alcuni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 fattori che concorrono a definire la qualità degli alimenti sono fortemente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oggettivi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basti pensare agli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aspetti tecnici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devono soddisfare le caratteristiche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dell’alimento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 descr="http://video.chr-hansen.com/9826383/10262325/df635704d97d4578875f24c17b8b6d9e/standar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2276872"/>
            <a:ext cx="4320480" cy="2679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63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498672" y="260648"/>
            <a:ext cx="7603363" cy="884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Qualità degli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alimenti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870276" y="2696321"/>
            <a:ext cx="6944594" cy="2171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Altri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fattori, al contrario, sono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soggettivi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riguardano gli aspetti che devono soddisfare le aspettative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http://www.getholistichealth.com/wp-content/uploads/2012/12/cftql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0" y="2574040"/>
            <a:ext cx="449235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6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3150292" y="260648"/>
            <a:ext cx="6300123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Qualità “totale</a:t>
            </a: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it-IT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92084" y="1590207"/>
            <a:ext cx="10046943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 aspetti che concorrono a definire la qualità degli alimenti possono essere efficacemente classificati seguendo il criterio delle 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cinque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050" name="Picture 2" descr="Risultati immagini per qua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130358"/>
            <a:ext cx="2781300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582244" y="3972607"/>
            <a:ext cx="31683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Sicurezza </a:t>
            </a: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Salute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Sensi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Servizio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Storia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6006022" y="3758442"/>
            <a:ext cx="294331" cy="286776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72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345330" y="260648"/>
            <a:ext cx="3910046" cy="9836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Sicurezza</a:t>
            </a:r>
            <a:endParaRPr lang="it-IT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942284" y="2284174"/>
            <a:ext cx="6912768" cy="322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qualità igienico-sanitaria 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sicurezza alimentare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è garantita dalla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legislazione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materia e da un adeguato sistema di 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controlli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4" y="2239729"/>
            <a:ext cx="439966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66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976914" y="260648"/>
            <a:ext cx="2646879" cy="9836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Salute</a:t>
            </a:r>
            <a:endParaRPr lang="it-IT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Risultati immagini per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664" y="1700808"/>
            <a:ext cx="3553156" cy="355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080110" y="1850402"/>
            <a:ext cx="8856984" cy="378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ualità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 senso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salubrità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ovvero la capacità di giovare alla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salute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apportare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benessere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fisico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it-IT" sz="3200" b="1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it-IT" sz="32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riferisce alle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caratteristiche dietetiche 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nutrizionali</a:t>
            </a:r>
            <a:endParaRPr lang="it-IT" sz="3200" dirty="0">
              <a:solidFill>
                <a:srgbClr val="FFC000"/>
              </a:solidFill>
            </a:endParaRPr>
          </a:p>
        </p:txBody>
      </p:sp>
      <p:sp>
        <p:nvSpPr>
          <p:cNvPr id="9" name="Freccia in giù 8"/>
          <p:cNvSpPr/>
          <p:nvPr/>
        </p:nvSpPr>
        <p:spPr>
          <a:xfrm>
            <a:off x="7318548" y="3645024"/>
            <a:ext cx="409522" cy="751000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22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244030" y="249849"/>
            <a:ext cx="2045753" cy="884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Sensi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222204" y="3852599"/>
            <a:ext cx="7669394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aspetto estetico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vista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aroma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olfatto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sapore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gusto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consistenza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tatto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udito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0" name="Freccia in giù 9"/>
          <p:cNvSpPr/>
          <p:nvPr/>
        </p:nvSpPr>
        <p:spPr>
          <a:xfrm>
            <a:off x="6382444" y="2564904"/>
            <a:ext cx="409522" cy="504056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0" y="3500431"/>
            <a:ext cx="3583823" cy="316892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546645" y="1957274"/>
            <a:ext cx="10081119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Qualità sensoriale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riferita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alla qualità percepita con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sensi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it-IT" sz="3200" b="1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8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652305" y="260648"/>
            <a:ext cx="3296095" cy="9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Servizio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83978" y="1576775"/>
            <a:ext cx="101430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Qualità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industriale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commerciale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it-IT" sz="32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it-IT" sz="2000" b="1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comprende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preparazione, confezionamento e conservazione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496" y="4003831"/>
            <a:ext cx="3157712" cy="2412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Freccia in giù 8"/>
          <p:cNvSpPr/>
          <p:nvPr/>
        </p:nvSpPr>
        <p:spPr>
          <a:xfrm>
            <a:off x="6095591" y="2186199"/>
            <a:ext cx="409522" cy="640593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6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73283" y="260648"/>
            <a:ext cx="225414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Storia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455723" y="1682595"/>
            <a:ext cx="8352928" cy="483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Qualità tipica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it-IT" sz="3200" b="1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consumatori prestano sempre più attenzione ai numerosi elementi riconducibili all’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origine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prodotto sia in termini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legame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produzione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sia in termini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ingredienti utilizzati 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metodo</a:t>
            </a:r>
            <a:r>
              <a:rPr lang="it-IT" sz="32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produzione adottato</a:t>
            </a:r>
            <a:endParaRPr lang="it-IT" sz="32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isultati immagini per vecchio contad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2" y="2522831"/>
            <a:ext cx="3168352" cy="3375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Freccia in giù 8"/>
          <p:cNvSpPr/>
          <p:nvPr/>
        </p:nvSpPr>
        <p:spPr>
          <a:xfrm>
            <a:off x="7222665" y="2253663"/>
            <a:ext cx="409522" cy="504056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1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341884" y="253672"/>
            <a:ext cx="10346101" cy="884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certificazione della qualità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1591954"/>
            <a:ext cx="9793088" cy="2171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 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esigenze di 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tipicità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tradizione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abitudine dei consumatori</a:t>
            </a:r>
            <a:r>
              <a:rPr lang="it-IT" sz="3200" b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 legislatore ha risposto con l’emanazione 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appositi 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Regolamenti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Comunitari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Picture 2" descr="Risultati immagini per eu 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130" y="3859974"/>
            <a:ext cx="3761965" cy="2556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21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341884" y="253672"/>
            <a:ext cx="10346101" cy="8846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certificazione della qualità</a:t>
            </a:r>
            <a:endParaRPr lang="it-IT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618390" y="1821941"/>
            <a:ext cx="9793088" cy="591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Denominazione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Origine Protetta </a:t>
            </a:r>
            <a:r>
              <a:rPr lang="it-IT" sz="3200" b="1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DOP</a:t>
            </a:r>
            <a:endParaRPr lang="it-IT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36" y="2617656"/>
            <a:ext cx="3607907" cy="361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_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4CF6724-7CFE-4880-9842-33FC89E5B2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TS102804846</Template>
  <TotalTime>0</TotalTime>
  <Words>4509</Words>
  <Application>Microsoft Office PowerPoint</Application>
  <PresentationFormat>Personalizzato</PresentationFormat>
  <Paragraphs>432</Paragraphs>
  <Slides>104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104</vt:i4>
      </vt:variant>
    </vt:vector>
  </HeadingPairs>
  <TitlesOfParts>
    <vt:vector size="113" baseType="lpstr">
      <vt:lpstr>Arial</vt:lpstr>
      <vt:lpstr>Calibri</vt:lpstr>
      <vt:lpstr>Consolas</vt:lpstr>
      <vt:lpstr>Corbel</vt:lpstr>
      <vt:lpstr>MV Boli</vt:lpstr>
      <vt:lpstr>Times New Roman</vt:lpstr>
      <vt:lpstr>Verdana</vt:lpstr>
      <vt:lpstr>Wingdings</vt:lpstr>
      <vt:lpstr>Chalkboard_16x9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Scienza e Cultura dell’Alimentazione  -  Luca La Fauci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2013-11-25T12:07:42Z</dcterms:created>
  <dcterms:modified xsi:type="dcterms:W3CDTF">2020-04-09T22:48:28Z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